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79" r:id="rId2"/>
    <p:sldId id="280" r:id="rId3"/>
    <p:sldId id="281" r:id="rId4"/>
    <p:sldId id="282" r:id="rId5"/>
    <p:sldId id="276" r:id="rId6"/>
    <p:sldId id="277" r:id="rId7"/>
    <p:sldId id="256" r:id="rId8"/>
    <p:sldId id="271" r:id="rId9"/>
    <p:sldId id="287" r:id="rId10"/>
    <p:sldId id="278" r:id="rId11"/>
    <p:sldId id="261" r:id="rId12"/>
    <p:sldId id="259" r:id="rId13"/>
    <p:sldId id="270" r:id="rId14"/>
    <p:sldId id="274" r:id="rId15"/>
    <p:sldId id="263" r:id="rId16"/>
    <p:sldId id="272" r:id="rId17"/>
    <p:sldId id="275" r:id="rId18"/>
    <p:sldId id="284" r:id="rId19"/>
    <p:sldId id="286" r:id="rId20"/>
  </p:sldIdLst>
  <p:sldSz cx="9144000" cy="6858000" type="screen4x3"/>
  <p:notesSz cx="6858000" cy="9144000"/>
  <p:defaultTextStyle>
    <a:defPPr>
      <a:defRPr lang="en-US"/>
    </a:defPPr>
    <a:lvl1pPr algn="l" rtl="0" fontAlgn="base">
      <a:spcBef>
        <a:spcPct val="0"/>
      </a:spcBef>
      <a:spcAft>
        <a:spcPct val="0"/>
      </a:spcAft>
      <a:defRPr kumimoji="1" sz="2400" kern="1200">
        <a:solidFill>
          <a:schemeClr val="tx1"/>
        </a:solidFill>
        <a:latin typeface="Times New Roman" charset="0"/>
        <a:ea typeface="+mn-ea"/>
        <a:cs typeface="+mn-cs"/>
      </a:defRPr>
    </a:lvl1pPr>
    <a:lvl2pPr marL="457200" algn="l" rtl="0" fontAlgn="base">
      <a:spcBef>
        <a:spcPct val="0"/>
      </a:spcBef>
      <a:spcAft>
        <a:spcPct val="0"/>
      </a:spcAft>
      <a:defRPr kumimoji="1" sz="2400" kern="1200">
        <a:solidFill>
          <a:schemeClr val="tx1"/>
        </a:solidFill>
        <a:latin typeface="Times New Roman" charset="0"/>
        <a:ea typeface="+mn-ea"/>
        <a:cs typeface="+mn-cs"/>
      </a:defRPr>
    </a:lvl2pPr>
    <a:lvl3pPr marL="914400" algn="l" rtl="0" fontAlgn="base">
      <a:spcBef>
        <a:spcPct val="0"/>
      </a:spcBef>
      <a:spcAft>
        <a:spcPct val="0"/>
      </a:spcAft>
      <a:defRPr kumimoji="1" sz="2400" kern="1200">
        <a:solidFill>
          <a:schemeClr val="tx1"/>
        </a:solidFill>
        <a:latin typeface="Times New Roman" charset="0"/>
        <a:ea typeface="+mn-ea"/>
        <a:cs typeface="+mn-cs"/>
      </a:defRPr>
    </a:lvl3pPr>
    <a:lvl4pPr marL="1371600" algn="l" rtl="0" fontAlgn="base">
      <a:spcBef>
        <a:spcPct val="0"/>
      </a:spcBef>
      <a:spcAft>
        <a:spcPct val="0"/>
      </a:spcAft>
      <a:defRPr kumimoji="1" sz="2400" kern="1200">
        <a:solidFill>
          <a:schemeClr val="tx1"/>
        </a:solidFill>
        <a:latin typeface="Times New Roman" charset="0"/>
        <a:ea typeface="+mn-ea"/>
        <a:cs typeface="+mn-cs"/>
      </a:defRPr>
    </a:lvl4pPr>
    <a:lvl5pPr marL="1828800" algn="l" rtl="0" fontAlgn="base">
      <a:spcBef>
        <a:spcPct val="0"/>
      </a:spcBef>
      <a:spcAft>
        <a:spcPct val="0"/>
      </a:spcAft>
      <a:defRPr kumimoji="1" sz="2400" kern="1200">
        <a:solidFill>
          <a:schemeClr val="tx1"/>
        </a:solidFill>
        <a:latin typeface="Times New Roman" charset="0"/>
        <a:ea typeface="+mn-ea"/>
        <a:cs typeface="+mn-cs"/>
      </a:defRPr>
    </a:lvl5pPr>
    <a:lvl6pPr marL="2286000" algn="l" defTabSz="914400" rtl="0" eaLnBrk="1" latinLnBrk="0" hangingPunct="1">
      <a:defRPr kumimoji="1" sz="2400" kern="1200">
        <a:solidFill>
          <a:schemeClr val="tx1"/>
        </a:solidFill>
        <a:latin typeface="Times New Roman" charset="0"/>
        <a:ea typeface="+mn-ea"/>
        <a:cs typeface="+mn-cs"/>
      </a:defRPr>
    </a:lvl6pPr>
    <a:lvl7pPr marL="2743200" algn="l" defTabSz="914400" rtl="0" eaLnBrk="1" latinLnBrk="0" hangingPunct="1">
      <a:defRPr kumimoji="1" sz="2400" kern="1200">
        <a:solidFill>
          <a:schemeClr val="tx1"/>
        </a:solidFill>
        <a:latin typeface="Times New Roman" charset="0"/>
        <a:ea typeface="+mn-ea"/>
        <a:cs typeface="+mn-cs"/>
      </a:defRPr>
    </a:lvl7pPr>
    <a:lvl8pPr marL="3200400" algn="l" defTabSz="914400" rtl="0" eaLnBrk="1" latinLnBrk="0" hangingPunct="1">
      <a:defRPr kumimoji="1" sz="2400" kern="1200">
        <a:solidFill>
          <a:schemeClr val="tx1"/>
        </a:solidFill>
        <a:latin typeface="Times New Roman" charset="0"/>
        <a:ea typeface="+mn-ea"/>
        <a:cs typeface="+mn-cs"/>
      </a:defRPr>
    </a:lvl8pPr>
    <a:lvl9pPr marL="3657600" algn="l" defTabSz="914400" rtl="0" eaLnBrk="1" latinLnBrk="0" hangingPunct="1">
      <a:defRPr kumimoji="1"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p:present/>
    <p:sldAll/>
    <p:penClr>
      <a:schemeClr val="tx1"/>
    </p:penClr>
  </p:showPr>
  <p:clrMru>
    <a:srgbClr val="009999"/>
    <a:srgbClr val="FF0000"/>
    <a:srgbClr val="FFFF66"/>
    <a:srgbClr val="003399"/>
    <a:srgbClr val="336699"/>
    <a:srgbClr val="008080"/>
    <a:srgbClr val="FF99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6719" autoAdjust="0"/>
    <p:restoredTop sz="75000" autoAdjust="0"/>
  </p:normalViewPr>
  <p:slideViewPr>
    <p:cSldViewPr>
      <p:cViewPr varScale="1">
        <p:scale>
          <a:sx n="51" d="100"/>
          <a:sy n="51" d="100"/>
        </p:scale>
        <p:origin x="-63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46"/>
    </p:cViewPr>
  </p:sorterViewPr>
  <p:notesViewPr>
    <p:cSldViewPr>
      <p:cViewPr varScale="1">
        <p:scale>
          <a:sx n="43" d="100"/>
          <a:sy n="43" d="100"/>
        </p:scale>
        <p:origin x="-1422"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kumimoji="0" sz="1200"/>
            </a:lvl1pPr>
          </a:lstStyle>
          <a:p>
            <a:endParaRPr lang="en-US"/>
          </a:p>
        </p:txBody>
      </p:sp>
      <p:sp>
        <p:nvSpPr>
          <p:cNvPr id="1741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kumimoji="0" sz="1200"/>
            </a:lvl1pPr>
          </a:lstStyle>
          <a:p>
            <a:endParaRPr lang="en-US"/>
          </a:p>
        </p:txBody>
      </p:sp>
      <p:sp>
        <p:nvSpPr>
          <p:cNvPr id="1741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kumimoji="0" sz="1200" smtClean="0"/>
            </a:lvl1pPr>
          </a:lstStyle>
          <a:p>
            <a:pPr>
              <a:defRPr/>
            </a:pPr>
            <a:r>
              <a:rPr lang="en-US"/>
              <a:t>Feudal Social System</a:t>
            </a:r>
          </a:p>
        </p:txBody>
      </p:sp>
      <p:sp>
        <p:nvSpPr>
          <p:cNvPr id="1741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kumimoji="0" sz="1200"/>
            </a:lvl1pPr>
          </a:lstStyle>
          <a:p>
            <a:fld id="{9248BAB8-CBFE-4954-8F5B-3AE17E62D2EA}"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kumimoji="0" sz="1200"/>
            </a:lvl1pPr>
          </a:lstStyle>
          <a:p>
            <a:endParaRPr lang="en-US"/>
          </a:p>
        </p:txBody>
      </p:sp>
      <p:sp>
        <p:nvSpPr>
          <p:cNvPr id="1536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kumimoji="0" sz="1200"/>
            </a:lvl1pPr>
          </a:lstStyle>
          <a:p>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kumimoji="0" sz="1200"/>
            </a:lvl1pPr>
          </a:lstStyle>
          <a:p>
            <a:endParaRPr lang="en-US"/>
          </a:p>
        </p:txBody>
      </p:sp>
      <p:sp>
        <p:nvSpPr>
          <p:cNvPr id="1536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kumimoji="0" sz="1200"/>
            </a:lvl1pPr>
          </a:lstStyle>
          <a:p>
            <a:fld id="{57173DBD-D4C7-4090-8B04-8AD153CCA1E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Because Rome had fallen and life in Europe was hard. Very few could read and write, and no one expected conditions to improve. The only hope for most was their belief in Christianity, and the hope that life in heaven would be better than life on earth. </a:t>
            </a:r>
            <a:endParaRPr lang="en-US" dirty="0"/>
          </a:p>
        </p:txBody>
      </p:sp>
      <p:sp>
        <p:nvSpPr>
          <p:cNvPr id="4" name="Slide Number Placeholder 3"/>
          <p:cNvSpPr>
            <a:spLocks noGrp="1"/>
          </p:cNvSpPr>
          <p:nvPr>
            <p:ph type="sldNum" sz="quarter" idx="10"/>
          </p:nvPr>
        </p:nvSpPr>
        <p:spPr/>
        <p:txBody>
          <a:bodyPr/>
          <a:lstStyle/>
          <a:p>
            <a:fld id="{57173DBD-D4C7-4090-8B04-8AD153CCA1EF}"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miter lim="800000"/>
            <a:headEnd/>
            <a:tailEnd/>
          </a:ln>
        </p:spPr>
        <p:txBody>
          <a:bodyPr/>
          <a:lstStyle/>
          <a:p>
            <a:fld id="{72A1772A-0D8C-44EE-B599-0A174848D5FB}" type="slidenum">
              <a:rPr lang="en-US"/>
              <a:pPr/>
              <a:t>15</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8C2E2224-E61A-4391-8772-11E4E7BB5784}" type="slidenum">
              <a:rPr lang="en-US"/>
              <a:pPr/>
              <a:t>16</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miter lim="800000"/>
            <a:headEnd/>
            <a:tailEnd/>
          </a:ln>
        </p:spPr>
        <p:txBody>
          <a:bodyPr/>
          <a:lstStyle/>
          <a:p>
            <a:fld id="{ED3C8085-E759-40DF-85D7-363F9BD18C44}" type="slidenum">
              <a:rPr lang="en-US"/>
              <a:pPr/>
              <a:t>17</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William the conqueror invaded England bringing old Frenc</a:t>
            </a:r>
            <a:r>
              <a:rPr lang="en-US" baseline="0" dirty="0" smtClean="0"/>
              <a:t>h Language.  Old English merged with Old French=Middle English</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err="1" smtClean="0"/>
              <a:t>Domesday</a:t>
            </a:r>
            <a:r>
              <a:rPr lang="en-US" sz="1200" dirty="0" smtClean="0"/>
              <a:t>-Census, land register, and income record to create a tax roll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Crusades-Against</a:t>
            </a:r>
            <a:r>
              <a:rPr lang="en-US" sz="1200" baseline="0" dirty="0" smtClean="0"/>
              <a:t> </a:t>
            </a:r>
            <a:r>
              <a:rPr lang="en-US" sz="1200" baseline="0" dirty="0" err="1" smtClean="0"/>
              <a:t>muslim</a:t>
            </a:r>
            <a:r>
              <a:rPr lang="en-US" sz="1200" baseline="0" dirty="0" smtClean="0"/>
              <a:t> </a:t>
            </a:r>
            <a:r>
              <a:rPr lang="en-US" sz="1200" baseline="0" dirty="0" err="1" smtClean="0"/>
              <a:t>turks</a:t>
            </a:r>
            <a:r>
              <a:rPr lang="en-US" sz="1200" baseline="0" dirty="0" smtClean="0"/>
              <a:t> headed by Pope Urban II.  Said if you died fighting in crusades you would go to </a:t>
            </a:r>
            <a:r>
              <a:rPr lang="en-US" sz="1200" baseline="0" dirty="0" err="1" smtClean="0"/>
              <a:t>heavent</a:t>
            </a:r>
            <a:endParaRPr 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Plague-dirt</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57173DBD-D4C7-4090-8B04-8AD153CCA1EF}"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Lack of medical</a:t>
            </a:r>
            <a:r>
              <a:rPr lang="en-US" baseline="0" dirty="0" smtClean="0"/>
              <a:t> knowledge </a:t>
            </a:r>
            <a:r>
              <a:rPr lang="en-US" dirty="0" smtClean="0"/>
              <a:t>meant that people tried anything to help them escape the disease. One of the more extreme was the </a:t>
            </a:r>
            <a:r>
              <a:rPr lang="en-US" b="1" dirty="0" smtClean="0"/>
              <a:t>flagellants</a:t>
            </a:r>
            <a:r>
              <a:rPr lang="en-US" dirty="0" smtClean="0"/>
              <a:t>. These people wanted to show their love of God by whipping themselves, hoping that God would forgive them their sins and that they would be spared the Black Death.</a:t>
            </a:r>
          </a:p>
          <a:p>
            <a:r>
              <a:rPr lang="en-US" dirty="0" smtClean="0"/>
              <a:t>The Black Death had a huge impact on society. Fields went unplowed as the men who usually did this were victims of the disease. Harvests would not have been brought in as the manpower did not exist. Animals would have been lost as the people in a village would not have been around to tend them.</a:t>
            </a:r>
          </a:p>
          <a:p>
            <a:endParaRPr lang="en-US" dirty="0" smtClean="0"/>
          </a:p>
          <a:p>
            <a:r>
              <a:rPr lang="en-US" dirty="0" smtClean="0"/>
              <a:t>Therefore whole villages would have faced starvation. </a:t>
            </a:r>
            <a:r>
              <a:rPr lang="en-US" baseline="0" dirty="0" smtClean="0"/>
              <a:t>  Towns </a:t>
            </a:r>
            <a:r>
              <a:rPr lang="en-US" dirty="0" smtClean="0"/>
              <a:t>and cities would have faced food shortages as the villages that surrounded them could not provide them with enough food. Those lords who lost their manpower to the disease, turned to sheep farming as this required less people to work on the land. Grain farming became less popular – this, again, kept towns and cities short of such basics as bread. One consequence of the Black Death was inflation – the price of food went up creating more hardship for the poor. In some parts of England, food prices went up by four times.</a:t>
            </a:r>
          </a:p>
          <a:p>
            <a:endParaRPr lang="en-US" dirty="0" smtClean="0"/>
          </a:p>
          <a:p>
            <a:r>
              <a:rPr lang="en-US" dirty="0" smtClean="0"/>
              <a:t>How did peasants respond?</a:t>
            </a:r>
          </a:p>
          <a:p>
            <a:r>
              <a:rPr lang="en-US" i="1" dirty="0" smtClean="0"/>
              <a:t>Those</a:t>
            </a:r>
            <a:r>
              <a:rPr lang="en-US" dirty="0" smtClean="0"/>
              <a:t> who survived the Black Death believed that there was something special about them – almost as if God had protected them. Therefore, they took the opportunity offered by the disease to improve their lifestyle.</a:t>
            </a:r>
          </a:p>
          <a:p>
            <a:endParaRPr lang="en-US" dirty="0" smtClean="0"/>
          </a:p>
          <a:p>
            <a:r>
              <a:rPr lang="en-US" dirty="0" smtClean="0"/>
              <a:t>Lords needed people to work the land</a:t>
            </a:r>
            <a:r>
              <a:rPr lang="en-US" baseline="0" dirty="0" smtClean="0"/>
              <a:t> and some offered them more pay to leave their own lords and come </a:t>
            </a:r>
            <a:r>
              <a:rPr lang="en-US" baseline="0" dirty="0" err="1" smtClean="0"/>
              <a:t>aqnd</a:t>
            </a:r>
            <a:r>
              <a:rPr lang="en-US" baseline="0" dirty="0" smtClean="0"/>
              <a:t> work for them.  Which began to mess up feudal system.  </a:t>
            </a:r>
            <a:endParaRPr lang="en-US" dirty="0" smtClean="0"/>
          </a:p>
          <a:p>
            <a:endParaRPr lang="en-US" dirty="0"/>
          </a:p>
        </p:txBody>
      </p:sp>
      <p:sp>
        <p:nvSpPr>
          <p:cNvPr id="4" name="Slide Number Placeholder 3"/>
          <p:cNvSpPr>
            <a:spLocks noGrp="1"/>
          </p:cNvSpPr>
          <p:nvPr>
            <p:ph type="sldNum" sz="quarter" idx="10"/>
          </p:nvPr>
        </p:nvSpPr>
        <p:spPr/>
        <p:txBody>
          <a:bodyPr/>
          <a:lstStyle/>
          <a:p>
            <a:fld id="{99A843CD-5A6F-4267-83D1-D7025CE7258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expanded…no solidarity..too</a:t>
            </a:r>
            <a:r>
              <a:rPr lang="en-US" baseline="0" dirty="0" smtClean="0"/>
              <a:t> many rulers and not enough power against neighboring attackers who were stronger.  </a:t>
            </a:r>
            <a:endParaRPr lang="en-US" dirty="0"/>
          </a:p>
        </p:txBody>
      </p:sp>
      <p:sp>
        <p:nvSpPr>
          <p:cNvPr id="4" name="Slide Number Placeholder 3"/>
          <p:cNvSpPr>
            <a:spLocks noGrp="1"/>
          </p:cNvSpPr>
          <p:nvPr>
            <p:ph type="sldNum" sz="quarter" idx="10"/>
          </p:nvPr>
        </p:nvSpPr>
        <p:spPr/>
        <p:txBody>
          <a:bodyPr/>
          <a:lstStyle/>
          <a:p>
            <a:fld id="{57173DBD-D4C7-4090-8B04-8AD153CCA1EF}"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1AFF2107-818E-4535-ADC4-285AAE6F1D51}" type="slidenum">
              <a:rPr lang="en-US"/>
              <a:pPr/>
              <a:t>6</a:t>
            </a:fld>
            <a:endParaRPr lang="en-US"/>
          </a:p>
        </p:txBody>
      </p:sp>
      <p:sp>
        <p:nvSpPr>
          <p:cNvPr id="23555" name="Rectangle 2"/>
          <p:cNvSpPr>
            <a:spLocks noGrp="1" noRot="1" noChangeAspect="1" noChangeArrowheads="1" noTextEdit="1"/>
          </p:cNvSpPr>
          <p:nvPr>
            <p:ph type="sldImg"/>
          </p:nvPr>
        </p:nvSpPr>
        <p:spPr>
          <a:xfrm>
            <a:off x="1790700" y="685800"/>
            <a:ext cx="3048000" cy="2286000"/>
          </a:xfrm>
          <a:ln/>
        </p:spPr>
      </p:sp>
      <p:sp>
        <p:nvSpPr>
          <p:cNvPr id="23556" name="Rectangle 3"/>
          <p:cNvSpPr>
            <a:spLocks noGrp="1" noChangeArrowheads="1"/>
          </p:cNvSpPr>
          <p:nvPr>
            <p:ph type="body" idx="1"/>
          </p:nvPr>
        </p:nvSpPr>
        <p:spPr>
          <a:xfrm>
            <a:off x="990600" y="3200400"/>
            <a:ext cx="5105400" cy="5486400"/>
          </a:xfrm>
          <a:noFill/>
        </p:spPr>
        <p:txBody>
          <a:bodyPr/>
          <a:lstStyle/>
          <a:p>
            <a:r>
              <a:rPr lang="en-US" dirty="0" smtClean="0"/>
              <a:t>Almost all nobles were knights</a:t>
            </a:r>
          </a:p>
          <a:p>
            <a:pPr>
              <a:buFontTx/>
              <a:buChar char="-"/>
            </a:pPr>
            <a:r>
              <a:rPr lang="en-US" dirty="0" smtClean="0"/>
              <a:t>Society made up of three groups – nobles, clergy and peasants</a:t>
            </a:r>
          </a:p>
          <a:p>
            <a:r>
              <a:rPr lang="en-US" dirty="0" smtClean="0"/>
              <a:t>and townspeople</a:t>
            </a:r>
          </a:p>
          <a:p>
            <a:r>
              <a:rPr lang="en-US" dirty="0" smtClean="0"/>
              <a:t>Knight’s training:</a:t>
            </a:r>
          </a:p>
          <a:p>
            <a:pPr>
              <a:buFontTx/>
              <a:buChar char="-"/>
            </a:pPr>
            <a:r>
              <a:rPr lang="en-US" dirty="0" smtClean="0"/>
              <a:t>Began at age 7 as a page</a:t>
            </a:r>
          </a:p>
          <a:p>
            <a:pPr>
              <a:buFontTx/>
              <a:buChar char="-"/>
            </a:pPr>
            <a:r>
              <a:rPr lang="en-US" dirty="0" smtClean="0"/>
              <a:t>Under guidance of the lady of the manor</a:t>
            </a:r>
          </a:p>
          <a:p>
            <a:r>
              <a:rPr lang="en-US" dirty="0" smtClean="0"/>
              <a:t>    - Taught courtly manners, sometimes reading, music, dancing – all</a:t>
            </a:r>
          </a:p>
          <a:p>
            <a:r>
              <a:rPr lang="en-US" dirty="0" smtClean="0"/>
              <a:t>      the necessities of a noble</a:t>
            </a:r>
          </a:p>
          <a:p>
            <a:r>
              <a:rPr lang="en-US" dirty="0" smtClean="0"/>
              <a:t>    - Ran errands and served her in return</a:t>
            </a:r>
          </a:p>
          <a:p>
            <a:pPr>
              <a:buFontTx/>
              <a:buChar char="-"/>
            </a:pPr>
            <a:r>
              <a:rPr lang="en-US" dirty="0" smtClean="0"/>
              <a:t>Also began serving the knights performing simple tasks</a:t>
            </a:r>
          </a:p>
          <a:p>
            <a:pPr>
              <a:buFontTx/>
              <a:buChar char="-"/>
            </a:pPr>
            <a:r>
              <a:rPr lang="en-US" dirty="0" smtClean="0"/>
              <a:t>Became a squire at age 15 and placed under guidance of a knight</a:t>
            </a:r>
          </a:p>
          <a:p>
            <a:r>
              <a:rPr lang="en-US" dirty="0" smtClean="0"/>
              <a:t>   - Taught the skills of knighthood, especially horsemanship and combat skills.</a:t>
            </a:r>
          </a:p>
          <a:p>
            <a:r>
              <a:rPr lang="en-US" dirty="0" smtClean="0"/>
              <a:t>   - Followed knight into battle and  helped him if he was wounded or fell off his horse</a:t>
            </a:r>
          </a:p>
          <a:p>
            <a:pPr>
              <a:buFontTx/>
              <a:buChar char="-"/>
            </a:pPr>
            <a:r>
              <a:rPr lang="en-US" dirty="0" smtClean="0"/>
              <a:t>If proven to be a good fighter he was rewarded by being made a knight</a:t>
            </a:r>
          </a:p>
          <a:p>
            <a:r>
              <a:rPr lang="en-US" dirty="0" smtClean="0"/>
              <a:t>   - Special ceremony known as dubbing</a:t>
            </a:r>
          </a:p>
          <a:p>
            <a:r>
              <a:rPr lang="en-US" dirty="0" smtClean="0"/>
              <a:t>Knights were expected to follow certain rules known as the code of chivalry (politeness</a:t>
            </a:r>
            <a:r>
              <a:rPr lang="en-US" baseline="0" dirty="0" smtClean="0"/>
              <a:t>/courtesy)</a:t>
            </a:r>
            <a:endParaRPr lang="en-US" dirty="0" smtClean="0"/>
          </a:p>
          <a:p>
            <a:r>
              <a:rPr lang="en-US" dirty="0" smtClean="0"/>
              <a:t>Knights trained for war by fighting each other in tournaments</a:t>
            </a:r>
          </a:p>
          <a:p>
            <a:pPr>
              <a:buFontTx/>
              <a:buChar char="-"/>
            </a:pPr>
            <a:r>
              <a:rPr lang="en-US" dirty="0" smtClean="0"/>
              <a:t>Most popular form of entertainment during the Middle Ages</a:t>
            </a:r>
          </a:p>
          <a:p>
            <a:pPr>
              <a:buFontTx/>
              <a:buChar char="-"/>
            </a:pPr>
            <a:r>
              <a:rPr lang="en-US" dirty="0" smtClean="0"/>
              <a:t>Popular event was joust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miter lim="800000"/>
            <a:headEnd/>
            <a:tailEnd/>
          </a:ln>
        </p:spPr>
        <p:txBody>
          <a:bodyPr/>
          <a:lstStyle/>
          <a:p>
            <a:fld id="{6DE7F300-AC9C-4E37-91CD-ACBB9394CA17}" type="slidenum">
              <a:rPr lang="en-US"/>
              <a:pPr/>
              <a:t>7</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en-US" smtClean="0"/>
          </a:p>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D6EC1766-2767-4F34-829D-B5204FD6BE2F}" type="slidenum">
              <a:rPr lang="en-US"/>
              <a:pPr/>
              <a:t>8</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r>
              <a:rPr lang="en-US" dirty="0" smtClean="0"/>
              <a:t>After the Roman Empire collapsed, Europe had no strong central govt.</a:t>
            </a:r>
          </a:p>
          <a:p>
            <a:endParaRPr lang="en-US" dirty="0" smtClean="0"/>
          </a:p>
          <a:p>
            <a:r>
              <a:rPr lang="en-US" dirty="0" smtClean="0"/>
              <a:t>Cities were much smaller and were no longer economic cities but places to huddle for protection.</a:t>
            </a:r>
          </a:p>
          <a:p>
            <a:endParaRPr lang="en-US" dirty="0" smtClean="0"/>
          </a:p>
          <a:p>
            <a:pPr>
              <a:buFontTx/>
              <a:buChar char="-"/>
            </a:pPr>
            <a:r>
              <a:rPr lang="en-US" dirty="0" smtClean="0"/>
              <a:t>Roman nobles needed to protect their estates but had no money to pay soldiers</a:t>
            </a:r>
          </a:p>
          <a:p>
            <a:pPr>
              <a:buFontTx/>
              <a:buChar char="-"/>
            </a:pPr>
            <a:r>
              <a:rPr lang="en-US" dirty="0" smtClean="0"/>
              <a:t>Former Roman generals and their soldiers were offered land in return for their assistance in protecting the estates.</a:t>
            </a:r>
          </a:p>
          <a:p>
            <a:pPr>
              <a:buFontTx/>
              <a:buChar char="-"/>
            </a:pPr>
            <a:r>
              <a:rPr lang="en-US" dirty="0" smtClean="0"/>
              <a:t>Former tenant farmers and slaves of Rome became the peasants who worked for the landed upper class in return for a protected place to live. </a:t>
            </a:r>
          </a:p>
          <a:p>
            <a:pPr>
              <a:buFontTx/>
              <a:buChar char="-"/>
            </a:pPr>
            <a:r>
              <a:rPr lang="en-US" dirty="0" smtClean="0"/>
              <a:t>Some small landowners willing gave up their land to the nobles in order to have a safe haven.</a:t>
            </a:r>
          </a:p>
          <a:p>
            <a:endParaRPr lang="en-US" dirty="0" smtClean="0"/>
          </a:p>
          <a:p>
            <a:r>
              <a:rPr lang="en-US" dirty="0" smtClean="0"/>
              <a:t>Nobles who had the land also had the political power. </a:t>
            </a:r>
          </a:p>
          <a:p>
            <a:pPr>
              <a:buFontTx/>
              <a:buChar char="-"/>
            </a:pPr>
            <a:r>
              <a:rPr lang="en-US" dirty="0" smtClean="0"/>
              <a:t> He made all the laws for his fief</a:t>
            </a:r>
          </a:p>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miter lim="800000"/>
            <a:headEnd/>
            <a:tailEnd/>
          </a:ln>
        </p:spPr>
        <p:txBody>
          <a:bodyPr/>
          <a:lstStyle/>
          <a:p>
            <a:fld id="{9B316666-240B-4DB9-8BBD-0604C57A7893}" type="slidenum">
              <a:rPr lang="en-US"/>
              <a:pPr/>
              <a:t>11</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marL="228600" indent="-228600"/>
            <a:r>
              <a:rPr lang="en-US" smtClean="0"/>
              <a:t>There were two groups of workers on the manor</a:t>
            </a:r>
          </a:p>
          <a:p>
            <a:pPr marL="228600" indent="-228600"/>
            <a:r>
              <a:rPr lang="en-US" b="1" smtClean="0"/>
              <a:t>Freemen:</a:t>
            </a:r>
            <a:endParaRPr lang="en-US" smtClean="0"/>
          </a:p>
          <a:p>
            <a:pPr marL="228600" indent="-228600">
              <a:buFontTx/>
              <a:buChar char="-"/>
            </a:pPr>
            <a:r>
              <a:rPr lang="en-US" smtClean="0"/>
              <a:t>Usually had a skill needed by others on the manor</a:t>
            </a:r>
          </a:p>
          <a:p>
            <a:pPr marL="228600" indent="-228600">
              <a:buFontTx/>
              <a:buChar char="-"/>
            </a:pPr>
            <a:r>
              <a:rPr lang="en-US" smtClean="0"/>
              <a:t>Included seneschals and bailiffs who helped run the manor</a:t>
            </a:r>
          </a:p>
          <a:p>
            <a:pPr marL="228600" indent="-228600"/>
            <a:r>
              <a:rPr lang="en-US" smtClean="0"/>
              <a:t>   - Seneschals looked after fiefs</a:t>
            </a:r>
          </a:p>
          <a:p>
            <a:pPr marL="228600" indent="-228600"/>
            <a:r>
              <a:rPr lang="en-US" smtClean="0"/>
              <a:t>      by visiting each regularly</a:t>
            </a:r>
          </a:p>
          <a:p>
            <a:pPr marL="228600" indent="-228600"/>
            <a:r>
              <a:rPr lang="en-US" smtClean="0"/>
              <a:t>   - Bailif made sure peasants</a:t>
            </a:r>
          </a:p>
          <a:p>
            <a:pPr marL="228600" indent="-228600"/>
            <a:r>
              <a:rPr lang="en-US" smtClean="0"/>
              <a:t>     worked</a:t>
            </a:r>
          </a:p>
          <a:p>
            <a:pPr marL="228600" indent="-228600"/>
            <a:r>
              <a:rPr lang="en-US" smtClean="0"/>
              <a:t>   - Towns (called shires) also had </a:t>
            </a:r>
          </a:p>
          <a:p>
            <a:pPr marL="228600" indent="-228600"/>
            <a:r>
              <a:rPr lang="en-US" smtClean="0"/>
              <a:t>     peace-keepers known as</a:t>
            </a:r>
          </a:p>
          <a:p>
            <a:pPr marL="228600" indent="-228600"/>
            <a:r>
              <a:rPr lang="en-US" smtClean="0"/>
              <a:t>     reeves</a:t>
            </a:r>
          </a:p>
          <a:p>
            <a:pPr marL="228600" indent="-228600"/>
            <a:r>
              <a:rPr lang="en-US" b="1" smtClean="0"/>
              <a:t>Serfs:</a:t>
            </a:r>
            <a:endParaRPr lang="en-US" smtClean="0"/>
          </a:p>
          <a:p>
            <a:pPr marL="228600" indent="-228600">
              <a:buFontTx/>
              <a:buChar char="-"/>
            </a:pPr>
            <a:r>
              <a:rPr lang="en-US" smtClean="0"/>
              <a:t>Required to work the noble’s land</a:t>
            </a:r>
          </a:p>
          <a:p>
            <a:pPr marL="228600" indent="-228600">
              <a:buFontTx/>
              <a:buChar char="-"/>
            </a:pPr>
            <a:r>
              <a:rPr lang="en-US" smtClean="0"/>
              <a:t>Also worked their own land and gave a part of their crops to the noble</a:t>
            </a:r>
          </a:p>
          <a:p>
            <a:pPr marL="228600" indent="-228600">
              <a:buFontTx/>
              <a:buChar char="-"/>
            </a:pPr>
            <a:r>
              <a:rPr lang="en-US" smtClean="0"/>
              <a:t>Had no freedom – they were the noble’s property</a:t>
            </a:r>
          </a:p>
          <a:p>
            <a:pPr marL="228600" indent="-228600"/>
            <a:endParaRPr lang="en-US" smtClean="0"/>
          </a:p>
          <a:p>
            <a:pPr marL="228600" indent="-228600"/>
            <a:r>
              <a:rPr lang="en-US" smtClean="0"/>
              <a:t>Peasants had no political power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miter lim="800000"/>
            <a:headEnd/>
            <a:tailEnd/>
          </a:ln>
        </p:spPr>
        <p:txBody>
          <a:bodyPr/>
          <a:lstStyle/>
          <a:p>
            <a:fld id="{94B435B9-5C46-48AF-B88B-415E54126BDB}" type="slidenum">
              <a:rPr lang="en-US"/>
              <a:pPr/>
              <a:t>12</a:t>
            </a:fld>
            <a:endParaRPr lang="en-US"/>
          </a:p>
        </p:txBody>
      </p:sp>
      <p:sp>
        <p:nvSpPr>
          <p:cNvPr id="22531" name="Rectangle 2"/>
          <p:cNvSpPr>
            <a:spLocks noGrp="1" noRot="1" noChangeAspect="1" noChangeArrowheads="1" noTextEdit="1"/>
          </p:cNvSpPr>
          <p:nvPr>
            <p:ph type="sldImg"/>
          </p:nvPr>
        </p:nvSpPr>
        <p:spPr>
          <a:xfrm>
            <a:off x="1219200" y="381000"/>
            <a:ext cx="4267200" cy="3200400"/>
          </a:xfrm>
          <a:ln/>
        </p:spPr>
      </p:sp>
      <p:sp>
        <p:nvSpPr>
          <p:cNvPr id="22532" name="Rectangle 3"/>
          <p:cNvSpPr>
            <a:spLocks noGrp="1" noChangeArrowheads="1"/>
          </p:cNvSpPr>
          <p:nvPr>
            <p:ph type="body" idx="1"/>
          </p:nvPr>
        </p:nvSpPr>
        <p:spPr>
          <a:xfrm>
            <a:off x="914400" y="3657600"/>
            <a:ext cx="5105400" cy="4724400"/>
          </a:xfrm>
          <a:noFill/>
        </p:spPr>
        <p:txBody>
          <a:bodyPr/>
          <a:lstStyle/>
          <a:p>
            <a:r>
              <a:rPr lang="en-US" dirty="0" smtClean="0"/>
              <a:t>The relationship between lords and vassals made up a big part of the political and social structure of the feudal system.</a:t>
            </a:r>
          </a:p>
          <a:p>
            <a:pPr>
              <a:buFontTx/>
              <a:buChar char="-"/>
            </a:pPr>
            <a:r>
              <a:rPr lang="en-US" dirty="0" smtClean="0"/>
              <a:t>Based on ties of loyalty and duty among nobles</a:t>
            </a:r>
          </a:p>
          <a:p>
            <a:pPr>
              <a:buFontTx/>
              <a:buChar char="-"/>
            </a:pPr>
            <a:r>
              <a:rPr lang="en-US" dirty="0" smtClean="0"/>
              <a:t>Nobles were both lords and vassals</a:t>
            </a:r>
          </a:p>
          <a:p>
            <a:pPr>
              <a:buFontTx/>
              <a:buChar char="-"/>
            </a:pPr>
            <a:r>
              <a:rPr lang="en-US" dirty="0" smtClean="0"/>
              <a:t>Ties were made official by the “act of homage”</a:t>
            </a:r>
          </a:p>
          <a:p>
            <a:pPr>
              <a:buFontTx/>
              <a:buChar char="-"/>
            </a:pPr>
            <a:r>
              <a:rPr lang="en-US" dirty="0" smtClean="0"/>
              <a:t>Fiefs were given to vassals by lords</a:t>
            </a:r>
          </a:p>
          <a:p>
            <a:pPr>
              <a:buFontTx/>
              <a:buChar char="-"/>
            </a:pPr>
            <a:r>
              <a:rPr lang="en-US" dirty="0" smtClean="0"/>
              <a:t>Lords gave vassals the right to govern the people who lived on their fiefs</a:t>
            </a:r>
          </a:p>
          <a:p>
            <a:pPr>
              <a:buFontTx/>
              <a:buChar char="-"/>
            </a:pPr>
            <a:r>
              <a:rPr lang="en-US" dirty="0" smtClean="0"/>
              <a:t>Lords promised to give protection to the vassals</a:t>
            </a:r>
          </a:p>
          <a:p>
            <a:pPr>
              <a:buFontTx/>
              <a:buChar char="-"/>
            </a:pPr>
            <a:r>
              <a:rPr lang="en-US" dirty="0" smtClean="0"/>
              <a:t>Breaking the feudal contract could mean loss of land</a:t>
            </a:r>
          </a:p>
          <a:p>
            <a:r>
              <a:rPr lang="en-US" dirty="0" smtClean="0"/>
              <a:t>Vassals had certain duties to perform for the lord.</a:t>
            </a:r>
          </a:p>
          <a:p>
            <a:pPr>
              <a:buFontTx/>
              <a:buChar char="-"/>
            </a:pPr>
            <a:r>
              <a:rPr lang="en-US" dirty="0" smtClean="0"/>
              <a:t>Helped the lord in battle</a:t>
            </a:r>
          </a:p>
          <a:p>
            <a:pPr>
              <a:buFontTx/>
              <a:buChar char="-"/>
            </a:pPr>
            <a:r>
              <a:rPr lang="en-US" dirty="0" smtClean="0"/>
              <a:t>Participated personally in military service 40 – 60 days a year</a:t>
            </a:r>
          </a:p>
          <a:p>
            <a:pPr>
              <a:buFontTx/>
              <a:buChar char="-"/>
            </a:pPr>
            <a:r>
              <a:rPr lang="en-US" dirty="0" smtClean="0"/>
              <a:t>Gave money when the lord’s daughters married and when sons were knighted</a:t>
            </a:r>
          </a:p>
          <a:p>
            <a:pPr>
              <a:buFontTx/>
              <a:buChar char="-"/>
            </a:pPr>
            <a:r>
              <a:rPr lang="en-US" dirty="0" smtClean="0"/>
              <a:t>Paid the lord’s ransom or took his place if he was captured</a:t>
            </a:r>
          </a:p>
          <a:p>
            <a:pPr>
              <a:buFontTx/>
              <a:buChar char="-"/>
            </a:pPr>
            <a:r>
              <a:rPr lang="en-US" dirty="0" smtClean="0"/>
              <a:t>Attended the lord’s court</a:t>
            </a:r>
          </a:p>
          <a:p>
            <a:pPr>
              <a:buFontTx/>
              <a:buChar char="-"/>
            </a:pPr>
            <a:r>
              <a:rPr lang="en-US" dirty="0" smtClean="0"/>
              <a:t>Provided food and entertainment when the lord visited</a:t>
            </a:r>
          </a:p>
          <a:p>
            <a:r>
              <a:rPr lang="en-US" dirty="0" smtClean="0"/>
              <a:t>All nobles were ultimately vassals of the king.</a:t>
            </a:r>
          </a:p>
          <a:p>
            <a:pPr>
              <a:buFontTx/>
              <a:buChar char="-"/>
            </a:pPr>
            <a:r>
              <a:rPr lang="en-US" dirty="0" smtClean="0"/>
              <a:t>Nobles provided the king with knights to form an army for defense and conquest</a:t>
            </a:r>
          </a:p>
          <a:p>
            <a:pPr>
              <a:buFontTx/>
              <a:buChar char="-"/>
            </a:pPr>
            <a:r>
              <a:rPr lang="en-US" dirty="0" smtClean="0"/>
              <a:t>Because of this, the </a:t>
            </a:r>
            <a:r>
              <a:rPr lang="en-US" i="1" dirty="0" smtClean="0"/>
              <a:t>real</a:t>
            </a:r>
            <a:r>
              <a:rPr lang="en-US" dirty="0" smtClean="0"/>
              <a:t> power belonged to the nobles.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08339B37-3931-442D-AB9E-D0E8EB294504}" type="slidenum">
              <a:rPr lang="en-US"/>
              <a:pPr/>
              <a:t>13</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fontAlgn="auto">
              <a:spcAft>
                <a:spcPts val="0"/>
              </a:spcAft>
              <a:buFont typeface="Arial" pitchFamily="34" charset="0"/>
              <a:buChar char="•"/>
              <a:defRPr/>
            </a:pPr>
            <a:r>
              <a:rPr lang="en-US" dirty="0" smtClean="0"/>
              <a:t>Hierarchical system in which every man is another man’s vassal (or servant)</a:t>
            </a:r>
          </a:p>
          <a:p>
            <a:pPr fontAlgn="auto">
              <a:spcAft>
                <a:spcPts val="0"/>
              </a:spcAft>
              <a:buFont typeface="Arial" pitchFamily="34" charset="0"/>
              <a:buChar char="•"/>
              <a:defRPr/>
            </a:pPr>
            <a:r>
              <a:rPr lang="en-US" dirty="0" smtClean="0"/>
              <a:t>hardly any movement at all through the system in early MA</a:t>
            </a:r>
          </a:p>
          <a:p>
            <a:pPr fontAlgn="auto">
              <a:spcAft>
                <a:spcPts val="0"/>
              </a:spcAft>
              <a:buFont typeface="Arial" pitchFamily="34" charset="0"/>
              <a:buChar char="•"/>
              <a:defRPr/>
            </a:pPr>
            <a:r>
              <a:rPr lang="en-US" dirty="0" smtClean="0"/>
              <a:t>A bit more movement in high and late MA</a:t>
            </a:r>
          </a:p>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364FC044-3C50-4A5F-892B-C6B1C34CB8EC}" type="slidenum">
              <a:rPr lang="en-US"/>
              <a:pPr/>
              <a:t>14</a:t>
            </a:fld>
            <a:endParaRPr lang="en-US"/>
          </a:p>
        </p:txBody>
      </p:sp>
      <p:sp>
        <p:nvSpPr>
          <p:cNvPr id="27651" name="Rectangle 1026"/>
          <p:cNvSpPr>
            <a:spLocks noGrp="1" noRot="1" noChangeAspect="1" noChangeArrowheads="1" noTextEdit="1"/>
          </p:cNvSpPr>
          <p:nvPr>
            <p:ph type="sldImg"/>
          </p:nvPr>
        </p:nvSpPr>
        <p:spPr>
          <a:ln/>
        </p:spPr>
      </p:sp>
      <p:sp>
        <p:nvSpPr>
          <p:cNvPr id="27652" name="Rectangle 1027"/>
          <p:cNvSpPr>
            <a:spLocks noGrp="1" noChangeArrowheads="1"/>
          </p:cNvSpPr>
          <p:nvPr>
            <p:ph type="body" idx="1"/>
          </p:nvPr>
        </p:nvSpPr>
        <p:spPr>
          <a:noFill/>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ffectLst/>
        </p:spPr>
        <p:txBody>
          <a:bodyPr/>
          <a:lstStyle/>
          <a:p>
            <a:endParaRPr lang="en-US"/>
          </a:p>
        </p:txBody>
      </p:sp>
      <p:sp>
        <p:nvSpPr>
          <p:cNvPr id="5" name="Arc 3"/>
          <p:cNvSpPr>
            <a:spLocks/>
          </p:cNvSpPr>
          <p:nvPr/>
        </p:nvSpPr>
        <p:spPr bwMode="auto">
          <a:xfrm>
            <a:off x="0" y="842963"/>
            <a:ext cx="2897188" cy="6015037"/>
          </a:xfrm>
          <a:custGeom>
            <a:avLst/>
            <a:gdLst>
              <a:gd name="T0" fmla="*/ 0 w 21600"/>
              <a:gd name="T1" fmla="*/ 0 h 21600"/>
              <a:gd name="T2" fmla="*/ 2897188 w 21600"/>
              <a:gd name="T3" fmla="*/ 6015037 h 21600"/>
              <a:gd name="T4" fmla="*/ 0 w 21600"/>
              <a:gd name="T5" fmla="*/ 601503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w="9525">
            <a:noFill/>
            <a:round/>
            <a:headEnd type="none" w="sm" len="sm"/>
            <a:tailEnd type="none" w="sm" len="sm"/>
          </a:ln>
          <a:effectLst/>
        </p:spPr>
        <p:txBody>
          <a:bodyPr/>
          <a:lstStyle/>
          <a:p>
            <a:endParaRPr lang="en-US"/>
          </a:p>
        </p:txBody>
      </p:sp>
      <p:sp>
        <p:nvSpPr>
          <p:cNvPr id="3076" name="Rectangle 4"/>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pPr lvl="0"/>
            <a:r>
              <a:rPr lang="en-US" noProof="0" smtClean="0"/>
              <a:t>Click to edit Master title style</a:t>
            </a:r>
          </a:p>
        </p:txBody>
      </p:sp>
      <p:sp>
        <p:nvSpPr>
          <p:cNvPr id="3077" name="Rectangle 5"/>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pPr lvl="0"/>
            <a:r>
              <a:rPr lang="en-US" noProof="0" smtClean="0"/>
              <a:t>Click to edit Master subtitle style</a:t>
            </a:r>
          </a:p>
        </p:txBody>
      </p:sp>
      <p:sp>
        <p:nvSpPr>
          <p:cNvPr id="6" name="Rectangle 6"/>
          <p:cNvSpPr>
            <a:spLocks noGrp="1" noChangeArrowheads="1"/>
          </p:cNvSpPr>
          <p:nvPr>
            <p:ph type="dt" sz="quarter" idx="10"/>
          </p:nvPr>
        </p:nvSpPr>
        <p:spPr>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a:defRPr/>
            </a:lvl1pPr>
          </a:lstStyle>
          <a:p>
            <a:endParaRPr lang="en-US"/>
          </a:p>
        </p:txBody>
      </p:sp>
      <p:sp>
        <p:nvSpPr>
          <p:cNvPr id="7" name="Rectangle 7"/>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a:defRPr/>
            </a:lvl1pPr>
          </a:lstStyle>
          <a:p>
            <a:endParaRPr lang="en-US"/>
          </a:p>
        </p:txBody>
      </p:sp>
      <p:sp>
        <p:nvSpPr>
          <p:cNvPr id="8" name="Rectangle 8"/>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a:defRPr/>
            </a:lvl1pPr>
          </a:lstStyle>
          <a:p>
            <a:fld id="{2E5C3217-FCA3-4C07-BBC6-9C6FCC7A222C}" type="slidenum">
              <a:rPr lang="en-US"/>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F4221DDD-5A7A-4CA7-953B-C9735D56BA61}" type="slidenum">
              <a:rPr lang="en-US"/>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949EFED7-3FD2-4FCB-941A-4CF619513988}" type="slidenum">
              <a:rPr lang="en-US"/>
              <a:pPr/>
              <a:t>‹#›</a:t>
            </a:fld>
            <a:endParaRPr lang="en-US"/>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819400" y="609600"/>
            <a:ext cx="60960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endParaRPr lang="en-US"/>
          </a:p>
        </p:txBody>
      </p:sp>
      <p:sp>
        <p:nvSpPr>
          <p:cNvPr id="4" name="Rectangle 6"/>
          <p:cNvSpPr>
            <a:spLocks noGrp="1" noChangeArrowheads="1"/>
          </p:cNvSpPr>
          <p:nvPr>
            <p:ph type="ftr" sz="quarter" idx="11"/>
          </p:nvPr>
        </p:nvSpPr>
        <p:spPr>
          <a:ln/>
        </p:spPr>
        <p:txBody>
          <a:bodyPr/>
          <a:lstStyle>
            <a:lvl1pPr>
              <a:defRPr/>
            </a:lvl1pPr>
          </a:lstStyle>
          <a:p>
            <a:endParaRPr lang="en-US"/>
          </a:p>
        </p:txBody>
      </p:sp>
      <p:sp>
        <p:nvSpPr>
          <p:cNvPr id="5" name="Rectangle 7"/>
          <p:cNvSpPr>
            <a:spLocks noGrp="1" noChangeArrowheads="1"/>
          </p:cNvSpPr>
          <p:nvPr>
            <p:ph type="sldNum" sz="quarter" idx="12"/>
          </p:nvPr>
        </p:nvSpPr>
        <p:spPr>
          <a:ln/>
        </p:spPr>
        <p:txBody>
          <a:bodyPr/>
          <a:lstStyle>
            <a:lvl1pPr>
              <a:defRPr/>
            </a:lvl1pPr>
          </a:lstStyle>
          <a:p>
            <a:fld id="{055BAB15-2D7C-4C90-B8E6-FF3B01308F75}" type="slidenum">
              <a:rPr lang="en-US"/>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CAD8A112-2AEB-4CEF-8B87-981A5F4D630F}" type="slidenum">
              <a:rPr lang="en-US"/>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25C499E7-9853-486B-9B9D-32D45779A627}" type="slidenum">
              <a:rPr lang="en-US"/>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4D4964F0-0B5D-409E-98D5-1B4D8803DEE3}" type="slidenum">
              <a:rPr lang="en-US"/>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endParaRPr lang="en-US"/>
          </a:p>
        </p:txBody>
      </p:sp>
      <p:sp>
        <p:nvSpPr>
          <p:cNvPr id="8" name="Rectangle 6"/>
          <p:cNvSpPr>
            <a:spLocks noGrp="1" noChangeArrowheads="1"/>
          </p:cNvSpPr>
          <p:nvPr>
            <p:ph type="ftr" sz="quarter" idx="11"/>
          </p:nvPr>
        </p:nvSpPr>
        <p:spPr>
          <a:ln/>
        </p:spPr>
        <p:txBody>
          <a:bodyPr/>
          <a:lstStyle>
            <a:lvl1pPr>
              <a:defRPr/>
            </a:lvl1pPr>
          </a:lstStyle>
          <a:p>
            <a:endParaRPr lang="en-US"/>
          </a:p>
        </p:txBody>
      </p:sp>
      <p:sp>
        <p:nvSpPr>
          <p:cNvPr id="9" name="Rectangle 7"/>
          <p:cNvSpPr>
            <a:spLocks noGrp="1" noChangeArrowheads="1"/>
          </p:cNvSpPr>
          <p:nvPr>
            <p:ph type="sldNum" sz="quarter" idx="12"/>
          </p:nvPr>
        </p:nvSpPr>
        <p:spPr>
          <a:ln/>
        </p:spPr>
        <p:txBody>
          <a:bodyPr/>
          <a:lstStyle>
            <a:lvl1pPr>
              <a:defRPr/>
            </a:lvl1pPr>
          </a:lstStyle>
          <a:p>
            <a:fld id="{D3A395CF-1B6D-4394-A173-374D7B4F0306}" type="slidenum">
              <a:rPr lang="en-US"/>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endParaRPr lang="en-US"/>
          </a:p>
        </p:txBody>
      </p:sp>
      <p:sp>
        <p:nvSpPr>
          <p:cNvPr id="4" name="Rectangle 6"/>
          <p:cNvSpPr>
            <a:spLocks noGrp="1" noChangeArrowheads="1"/>
          </p:cNvSpPr>
          <p:nvPr>
            <p:ph type="ftr" sz="quarter" idx="11"/>
          </p:nvPr>
        </p:nvSpPr>
        <p:spPr>
          <a:ln/>
        </p:spPr>
        <p:txBody>
          <a:bodyPr/>
          <a:lstStyle>
            <a:lvl1pPr>
              <a:defRPr/>
            </a:lvl1pPr>
          </a:lstStyle>
          <a:p>
            <a:endParaRPr lang="en-US"/>
          </a:p>
        </p:txBody>
      </p:sp>
      <p:sp>
        <p:nvSpPr>
          <p:cNvPr id="5" name="Rectangle 7"/>
          <p:cNvSpPr>
            <a:spLocks noGrp="1" noChangeArrowheads="1"/>
          </p:cNvSpPr>
          <p:nvPr>
            <p:ph type="sldNum" sz="quarter" idx="12"/>
          </p:nvPr>
        </p:nvSpPr>
        <p:spPr>
          <a:ln/>
        </p:spPr>
        <p:txBody>
          <a:bodyPr/>
          <a:lstStyle>
            <a:lvl1pPr>
              <a:defRPr/>
            </a:lvl1pPr>
          </a:lstStyle>
          <a:p>
            <a:fld id="{A49D140D-59F8-4D2D-BA52-C9C112813CF3}" type="slidenum">
              <a:rPr lang="en-US"/>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endParaRPr lang="en-US"/>
          </a:p>
        </p:txBody>
      </p:sp>
      <p:sp>
        <p:nvSpPr>
          <p:cNvPr id="3" name="Rectangle 6"/>
          <p:cNvSpPr>
            <a:spLocks noGrp="1" noChangeArrowheads="1"/>
          </p:cNvSpPr>
          <p:nvPr>
            <p:ph type="ftr" sz="quarter" idx="11"/>
          </p:nvPr>
        </p:nvSpPr>
        <p:spPr>
          <a:ln/>
        </p:spPr>
        <p:txBody>
          <a:bodyPr/>
          <a:lstStyle>
            <a:lvl1pPr>
              <a:defRPr/>
            </a:lvl1pPr>
          </a:lstStyle>
          <a:p>
            <a:endParaRPr lang="en-US"/>
          </a:p>
        </p:txBody>
      </p:sp>
      <p:sp>
        <p:nvSpPr>
          <p:cNvPr id="4" name="Rectangle 7"/>
          <p:cNvSpPr>
            <a:spLocks noGrp="1" noChangeArrowheads="1"/>
          </p:cNvSpPr>
          <p:nvPr>
            <p:ph type="sldNum" sz="quarter" idx="12"/>
          </p:nvPr>
        </p:nvSpPr>
        <p:spPr>
          <a:ln/>
        </p:spPr>
        <p:txBody>
          <a:bodyPr/>
          <a:lstStyle>
            <a:lvl1pPr>
              <a:defRPr/>
            </a:lvl1pPr>
          </a:lstStyle>
          <a:p>
            <a:fld id="{725F6B27-C571-4059-BE14-E147C831E48F}" type="slidenum">
              <a:rPr lang="en-US"/>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D04E7257-4E01-47C0-8D7E-D4A69A92D35A}" type="slidenum">
              <a:rPr lang="en-US"/>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217F356B-8932-498F-B9C9-88EF4E341907}" type="slidenum">
              <a:rPr lang="en-US"/>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842963"/>
            <a:ext cx="2897188" cy="6015037"/>
          </a:xfrm>
          <a:custGeom>
            <a:avLst/>
            <a:gdLst>
              <a:gd name="T0" fmla="*/ 0 w 21600"/>
              <a:gd name="T1" fmla="*/ 0 h 21600"/>
              <a:gd name="T2" fmla="*/ 2897188 w 21600"/>
              <a:gd name="T3" fmla="*/ 6015037 h 21600"/>
              <a:gd name="T4" fmla="*/ 0 w 21600"/>
              <a:gd name="T5" fmla="*/ 601503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w="9525">
            <a:noFill/>
            <a:round/>
            <a:headEnd type="none" w="sm" len="sm"/>
            <a:tailEnd type="none" w="sm" len="sm"/>
          </a:ln>
          <a:effectLst/>
        </p:spPr>
        <p:txBody>
          <a:bodyPr/>
          <a:lstStyle/>
          <a:p>
            <a:endParaRPr lang="en-US"/>
          </a:p>
        </p:txBody>
      </p:sp>
      <p:sp>
        <p:nvSpPr>
          <p:cNvPr id="1027" name="Rectangle 3"/>
          <p:cNvSpPr>
            <a:spLocks noGrp="1" noChangeArrowheads="1"/>
          </p:cNvSpPr>
          <p:nvPr>
            <p:ph type="title"/>
          </p:nvPr>
        </p:nvSpPr>
        <p:spPr bwMode="auto">
          <a:xfrm>
            <a:off x="2819400" y="609600"/>
            <a:ext cx="60960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dt" sz="half" idx="2"/>
          </p:nvPr>
        </p:nvSpPr>
        <p:spPr bwMode="auto">
          <a:xfrm>
            <a:off x="304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defRPr kumimoji="0" sz="1400">
                <a:latin typeface="Arial" charset="0"/>
              </a:defRPr>
            </a:lvl1pPr>
          </a:lstStyle>
          <a:p>
            <a:endParaRPr lang="en-US"/>
          </a:p>
        </p:txBody>
      </p:sp>
      <p:sp>
        <p:nvSpPr>
          <p:cNvPr id="1030" name="Rectangle 6"/>
          <p:cNvSpPr>
            <a:spLocks noGrp="1" noChangeArrowheads="1"/>
          </p:cNvSpPr>
          <p:nvPr>
            <p:ph type="ftr" sz="quarter" idx="3"/>
          </p:nvPr>
        </p:nvSpPr>
        <p:spPr bwMode="auto">
          <a:xfrm>
            <a:off x="35814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lgn="ctr">
              <a:defRPr kumimoji="0" sz="1400">
                <a:latin typeface="Arial" charset="0"/>
              </a:defRPr>
            </a:lvl1pPr>
          </a:lstStyle>
          <a:p>
            <a:endParaRPr lang="en-US"/>
          </a:p>
        </p:txBody>
      </p:sp>
      <p:sp>
        <p:nvSpPr>
          <p:cNvPr id="1031" name="Rectangle 7"/>
          <p:cNvSpPr>
            <a:spLocks noGrp="1" noChangeArrowheads="1"/>
          </p:cNvSpPr>
          <p:nvPr>
            <p:ph type="sldNum" sz="quarter" idx="4"/>
          </p:nvPr>
        </p:nvSpPr>
        <p:spPr bwMode="auto">
          <a:xfrm>
            <a:off x="70104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kumimoji="0" sz="1400">
                <a:latin typeface="Arial" charset="0"/>
              </a:defRPr>
            </a:lvl1pPr>
          </a:lstStyle>
          <a:p>
            <a:fld id="{677FFCA0-5185-4D30-99FA-7A71DFF6826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dissolve/>
  </p:transition>
  <p:hf hdr="0" ftr="0" dt="0"/>
  <p:txStyles>
    <p:titleStyle>
      <a:lvl1pPr algn="l" rtl="0" eaLnBrk="0" fontAlgn="base" hangingPunct="0">
        <a:lnSpc>
          <a:spcPct val="70000"/>
        </a:lnSpc>
        <a:spcBef>
          <a:spcPct val="0"/>
        </a:spcBef>
        <a:spcAft>
          <a:spcPct val="0"/>
        </a:spcAft>
        <a:defRPr sz="4800" b="1">
          <a:solidFill>
            <a:schemeClr val="tx2"/>
          </a:solidFill>
          <a:latin typeface="+mj-lt"/>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wm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www.middle-ages.org.uk/serfs.htm"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upload.wikimedia.org/wikipedia/commons/thumb/2/2f/Plague_-buboes.jpg/230px-Plague_-buboes.jpg"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hyperlink" Target="http://www.youtube.com/watch?feature=player_embedded&amp;v=UaspFUkcPjo" TargetMode="Externa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upload.wikimedia.org/wikipedia/commons/0/00/Roman_Empire_Trajan_117AD.p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29000"/>
            <a:ext cx="7772400" cy="1695450"/>
          </a:xfrm>
          <a:solidFill>
            <a:schemeClr val="accent2"/>
          </a:solidFill>
        </p:spPr>
        <p:txBody>
          <a:bodyPr rtlCol="0">
            <a:normAutofit/>
          </a:bodyPr>
          <a:lstStyle/>
          <a:p>
            <a:pPr fontAlgn="auto">
              <a:spcAft>
                <a:spcPts val="0"/>
              </a:spcAft>
              <a:defRPr/>
            </a:pPr>
            <a:r>
              <a:rPr lang="en-US" dirty="0" smtClean="0">
                <a:latin typeface="Copperplate Gothic Bold" pitchFamily="34" charset="0"/>
              </a:rPr>
              <a:t>Middle Ages</a:t>
            </a:r>
          </a:p>
        </p:txBody>
      </p:sp>
      <p:pic>
        <p:nvPicPr>
          <p:cNvPr id="2051" name="Picture 2" descr="C:\Users\Owner\AppData\Local\Microsoft\Windows\Temporary Internet Files\Content.IE5\QONDW5SW\MPj04365340000[1].jpg"/>
          <p:cNvPicPr>
            <a:picLocks noChangeAspect="1" noChangeArrowheads="1"/>
          </p:cNvPicPr>
          <p:nvPr/>
        </p:nvPicPr>
        <p:blipFill>
          <a:blip r:embed="rId2" cstate="print"/>
          <a:srcRect/>
          <a:stretch>
            <a:fillRect/>
          </a:stretch>
        </p:blipFill>
        <p:spPr bwMode="auto">
          <a:xfrm>
            <a:off x="0" y="0"/>
            <a:ext cx="1990725" cy="3200400"/>
          </a:xfrm>
          <a:prstGeom prst="rect">
            <a:avLst/>
          </a:prstGeom>
          <a:noFill/>
          <a:ln w="9525">
            <a:noFill/>
            <a:miter lim="800000"/>
            <a:headEnd/>
            <a:tailEnd/>
          </a:ln>
        </p:spPr>
      </p:pic>
      <p:pic>
        <p:nvPicPr>
          <p:cNvPr id="2052" name="Picture 5" descr="C:\Users\Owner\AppData\Local\Microsoft\Windows\Temporary Internet Files\Content.IE5\CK5155XD\MPj04365780000[1].jpg"/>
          <p:cNvPicPr>
            <a:picLocks noChangeAspect="1" noChangeArrowheads="1"/>
          </p:cNvPicPr>
          <p:nvPr/>
        </p:nvPicPr>
        <p:blipFill>
          <a:blip r:embed="rId3"/>
          <a:srcRect/>
          <a:stretch>
            <a:fillRect/>
          </a:stretch>
        </p:blipFill>
        <p:spPr bwMode="auto">
          <a:xfrm>
            <a:off x="6924675" y="0"/>
            <a:ext cx="2219325" cy="3314700"/>
          </a:xfrm>
          <a:prstGeom prst="rect">
            <a:avLst/>
          </a:prstGeom>
          <a:noFill/>
          <a:ln w="9525">
            <a:noFill/>
            <a:miter lim="800000"/>
            <a:headEnd/>
            <a:tailEnd/>
          </a:ln>
        </p:spPr>
      </p:pic>
      <p:pic>
        <p:nvPicPr>
          <p:cNvPr id="2053" name="Picture 10" descr="http://questgarden.com/09/99/6/080210153854/images/Joust-743053.jpg"/>
          <p:cNvPicPr>
            <a:picLocks noChangeAspect="1" noChangeArrowheads="1"/>
          </p:cNvPicPr>
          <p:nvPr/>
        </p:nvPicPr>
        <p:blipFill>
          <a:blip r:embed="rId4"/>
          <a:srcRect/>
          <a:stretch>
            <a:fillRect/>
          </a:stretch>
        </p:blipFill>
        <p:spPr bwMode="auto">
          <a:xfrm>
            <a:off x="3505200" y="381000"/>
            <a:ext cx="2514600" cy="2505075"/>
          </a:xfrm>
          <a:prstGeom prst="rect">
            <a:avLst/>
          </a:prstGeom>
          <a:noFill/>
          <a:ln w="9525">
            <a:noFill/>
            <a:miter lim="800000"/>
            <a:headEnd/>
            <a:tailEnd/>
          </a:ln>
        </p:spPr>
      </p:pic>
      <p:pic>
        <p:nvPicPr>
          <p:cNvPr id="2054" name="Picture 11" descr="C:\Program Files\Microsoft Office\MEDIA\CAGCAT10\j0157995.wmf"/>
          <p:cNvPicPr>
            <a:picLocks noChangeAspect="1" noChangeArrowheads="1"/>
          </p:cNvPicPr>
          <p:nvPr/>
        </p:nvPicPr>
        <p:blipFill>
          <a:blip r:embed="rId5"/>
          <a:srcRect/>
          <a:stretch>
            <a:fillRect/>
          </a:stretch>
        </p:blipFill>
        <p:spPr bwMode="auto">
          <a:xfrm>
            <a:off x="0" y="6248400"/>
            <a:ext cx="9144000" cy="2286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fld id="{4CE813F1-E298-491F-81B8-103CF8974ED7}" type="slidenum">
              <a:rPr lang="en-US"/>
              <a:pPr/>
              <a:t>10</a:t>
            </a:fld>
            <a:endParaRPr lang="en-US"/>
          </a:p>
        </p:txBody>
      </p:sp>
      <p:sp>
        <p:nvSpPr>
          <p:cNvPr id="9219" name="Rectangle 5"/>
          <p:cNvSpPr>
            <a:spLocks noGrp="1" noChangeArrowheads="1"/>
          </p:cNvSpPr>
          <p:nvPr>
            <p:ph type="title"/>
          </p:nvPr>
        </p:nvSpPr>
        <p:spPr>
          <a:xfrm>
            <a:off x="1371600" y="228600"/>
            <a:ext cx="6705600" cy="1143000"/>
          </a:xfrm>
        </p:spPr>
        <p:txBody>
          <a:bodyPr/>
          <a:lstStyle/>
          <a:p>
            <a:pPr algn="ctr" eaLnBrk="1" hangingPunct="1"/>
            <a:r>
              <a:rPr lang="en-US" smtClean="0"/>
              <a:t/>
            </a:r>
            <a:br>
              <a:rPr lang="en-US" smtClean="0"/>
            </a:br>
            <a:r>
              <a:rPr lang="en-US" smtClean="0"/>
              <a:t>Serfs and Village Life</a:t>
            </a:r>
          </a:p>
        </p:txBody>
      </p:sp>
      <p:pic>
        <p:nvPicPr>
          <p:cNvPr id="9220" name="Picture 9"/>
          <p:cNvPicPr>
            <a:picLocks noChangeAspect="1" noChangeArrowheads="1"/>
          </p:cNvPicPr>
          <p:nvPr/>
        </p:nvPicPr>
        <p:blipFill>
          <a:blip r:embed="rId2"/>
          <a:srcRect/>
          <a:stretch>
            <a:fillRect/>
          </a:stretch>
        </p:blipFill>
        <p:spPr bwMode="auto">
          <a:xfrm>
            <a:off x="1600200" y="1447799"/>
            <a:ext cx="6400799" cy="5126101"/>
          </a:xfrm>
          <a:prstGeom prst="rect">
            <a:avLst/>
          </a:prstGeom>
          <a:noFill/>
          <a:ln w="9525">
            <a:noFill/>
            <a:miter lim="800000"/>
            <a:headEnd/>
            <a:tailEnd/>
          </a:ln>
          <a:effectLst/>
        </p:spPr>
      </p:pic>
      <p:sp>
        <p:nvSpPr>
          <p:cNvPr id="9221" name="TextBox 2"/>
          <p:cNvSpPr txBox="1">
            <a:spLocks noChangeArrowheads="1"/>
          </p:cNvSpPr>
          <p:nvPr/>
        </p:nvSpPr>
        <p:spPr bwMode="auto">
          <a:xfrm>
            <a:off x="3200400" y="5791200"/>
            <a:ext cx="287258" cy="461665"/>
          </a:xfrm>
          <a:prstGeom prst="rect">
            <a:avLst/>
          </a:prstGeom>
          <a:noFill/>
          <a:ln w="9525">
            <a:noFill/>
            <a:miter lim="800000"/>
            <a:headEnd/>
            <a:tailEnd/>
          </a:ln>
        </p:spPr>
        <p:txBody>
          <a:bodyPr wrap="none">
            <a:spAutoFit/>
          </a:bodyPr>
          <a:lstStyle/>
          <a:p>
            <a:r>
              <a:rPr lang="en-US" dirty="0" smtClean="0">
                <a:hlinkClick r:id="rId3"/>
              </a:rPr>
              <a:t>-</a:t>
            </a:r>
            <a:endParaRPr lang="en-US" dirty="0"/>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fld id="{3D864DA5-9080-4CB9-AC67-CD98242C1083}" type="slidenum">
              <a:rPr lang="en-US"/>
              <a:pPr/>
              <a:t>11</a:t>
            </a:fld>
            <a:endParaRPr lang="en-US"/>
          </a:p>
        </p:txBody>
      </p:sp>
      <p:sp>
        <p:nvSpPr>
          <p:cNvPr id="8195" name="Rectangle 6"/>
          <p:cNvSpPr>
            <a:spLocks noGrp="1" noChangeArrowheads="1"/>
          </p:cNvSpPr>
          <p:nvPr>
            <p:ph type="title"/>
          </p:nvPr>
        </p:nvSpPr>
        <p:spPr>
          <a:xfrm>
            <a:off x="1600200" y="609600"/>
            <a:ext cx="6096000" cy="1143000"/>
          </a:xfrm>
        </p:spPr>
        <p:txBody>
          <a:bodyPr/>
          <a:lstStyle/>
          <a:p>
            <a:pPr eaLnBrk="1" hangingPunct="1"/>
            <a:r>
              <a:rPr lang="en-US" smtClean="0"/>
              <a:t>Workers on the Manor</a:t>
            </a:r>
          </a:p>
        </p:txBody>
      </p:sp>
      <p:sp>
        <p:nvSpPr>
          <p:cNvPr id="9223" name="Rectangle 7"/>
          <p:cNvSpPr>
            <a:spLocks noGrp="1" noChangeArrowheads="1"/>
          </p:cNvSpPr>
          <p:nvPr>
            <p:ph type="body" idx="1"/>
          </p:nvPr>
        </p:nvSpPr>
        <p:spPr>
          <a:xfrm>
            <a:off x="1066800" y="1752600"/>
            <a:ext cx="7010400" cy="4495800"/>
          </a:xfrm>
        </p:spPr>
        <p:txBody>
          <a:bodyPr/>
          <a:lstStyle/>
          <a:p>
            <a:pPr eaLnBrk="1" hangingPunct="1">
              <a:lnSpc>
                <a:spcPct val="90000"/>
              </a:lnSpc>
            </a:pPr>
            <a:r>
              <a:rPr lang="en-US" smtClean="0">
                <a:solidFill>
                  <a:schemeClr val="bg2"/>
                </a:solidFill>
              </a:rPr>
              <a:t>There were two groups of peasant workers on the manor</a:t>
            </a:r>
          </a:p>
          <a:p>
            <a:pPr eaLnBrk="1" hangingPunct="1">
              <a:lnSpc>
                <a:spcPct val="90000"/>
              </a:lnSpc>
            </a:pPr>
            <a:r>
              <a:rPr lang="en-US" b="1" smtClean="0">
                <a:solidFill>
                  <a:schemeClr val="bg2"/>
                </a:solidFill>
              </a:rPr>
              <a:t>Freemen</a:t>
            </a:r>
            <a:r>
              <a:rPr lang="en-US" smtClean="0">
                <a:solidFill>
                  <a:schemeClr val="bg2"/>
                </a:solidFill>
              </a:rPr>
              <a:t>- skilled workers who paid rent and could leave the manor whenever they wished.  (They usually had a skill needed by others on the manor.)</a:t>
            </a:r>
          </a:p>
          <a:p>
            <a:pPr eaLnBrk="1" hangingPunct="1">
              <a:lnSpc>
                <a:spcPct val="90000"/>
              </a:lnSpc>
            </a:pPr>
            <a:r>
              <a:rPr lang="en-US" b="1" smtClean="0">
                <a:solidFill>
                  <a:schemeClr val="bg2"/>
                </a:solidFill>
              </a:rPr>
              <a:t>Serfs</a:t>
            </a:r>
            <a:r>
              <a:rPr lang="en-US" smtClean="0">
                <a:solidFill>
                  <a:schemeClr val="bg2"/>
                </a:solidFill>
              </a:rPr>
              <a:t> – workers bound to the land by contract with the nobles.  (They had no freedom - they where the noble’s property.)</a:t>
            </a:r>
            <a:endParaRPr lang="en-US" b="1" smtClean="0">
              <a:solidFill>
                <a:schemeClr val="bg2"/>
              </a:solidFill>
            </a:endParaRPr>
          </a:p>
        </p:txBody>
      </p:sp>
      <p:graphicFrame>
        <p:nvGraphicFramePr>
          <p:cNvPr id="9225" name="Object 9"/>
          <p:cNvGraphicFramePr>
            <a:graphicFrameLocks noChangeAspect="1"/>
          </p:cNvGraphicFramePr>
          <p:nvPr/>
        </p:nvGraphicFramePr>
        <p:xfrm>
          <a:off x="7162800" y="609600"/>
          <a:ext cx="496888" cy="1155700"/>
        </p:xfrm>
        <a:graphic>
          <a:graphicData uri="http://schemas.openxmlformats.org/presentationml/2006/ole">
            <p:oleObj spid="_x0000_s8197" name="ClipArt" r:id="rId4" imgW="499262" imgH="1156716" progId="">
              <p:embed/>
            </p:oleObj>
          </a:graphicData>
        </a:graphic>
      </p:graphicFrame>
      <p:graphicFrame>
        <p:nvGraphicFramePr>
          <p:cNvPr id="9226" name="Object 10"/>
          <p:cNvGraphicFramePr>
            <a:graphicFrameLocks noChangeAspect="1"/>
          </p:cNvGraphicFramePr>
          <p:nvPr/>
        </p:nvGraphicFramePr>
        <p:xfrm>
          <a:off x="685800" y="533400"/>
          <a:ext cx="925513" cy="1052513"/>
        </p:xfrm>
        <a:graphic>
          <a:graphicData uri="http://schemas.openxmlformats.org/presentationml/2006/ole">
            <p:oleObj spid="_x0000_s8198" name="ClipArt" r:id="rId5" imgW="791993" imgH="900698" progId="">
              <p:embed/>
            </p:oleObj>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nodeType="afterEffect">
                                  <p:stCondLst>
                                    <p:cond delay="0"/>
                                  </p:stCondLst>
                                  <p:childTnLst>
                                    <p:set>
                                      <p:cBhvr>
                                        <p:cTn id="6" dur="1" fill="hold">
                                          <p:stCondLst>
                                            <p:cond delay="0"/>
                                          </p:stCondLst>
                                        </p:cTn>
                                        <p:tgtEl>
                                          <p:spTgt spid="9226"/>
                                        </p:tgtEl>
                                        <p:attrNameLst>
                                          <p:attrName>style.visibility</p:attrName>
                                        </p:attrNameLst>
                                      </p:cBhvr>
                                      <p:to>
                                        <p:strVal val="visible"/>
                                      </p:to>
                                    </p:set>
                                    <p:animEffect transition="in" filter="slide(fromRight)">
                                      <p:cBhvr>
                                        <p:cTn id="7" dur="500"/>
                                        <p:tgtEl>
                                          <p:spTgt spid="9226"/>
                                        </p:tgtEl>
                                      </p:cBhvr>
                                    </p:animEffect>
                                  </p:childTnLst>
                                </p:cTn>
                              </p:par>
                            </p:childTnLst>
                          </p:cTn>
                        </p:par>
                        <p:par>
                          <p:cTn id="8" fill="hold" nodeType="afterGroup">
                            <p:stCondLst>
                              <p:cond delay="500"/>
                            </p:stCondLst>
                            <p:childTnLst>
                              <p:par>
                                <p:cTn id="9" presetID="12" presetClass="entr" presetSubtype="2" fill="hold" nodeType="afterEffect">
                                  <p:stCondLst>
                                    <p:cond delay="0"/>
                                  </p:stCondLst>
                                  <p:childTnLst>
                                    <p:set>
                                      <p:cBhvr>
                                        <p:cTn id="10" dur="1" fill="hold">
                                          <p:stCondLst>
                                            <p:cond delay="0"/>
                                          </p:stCondLst>
                                        </p:cTn>
                                        <p:tgtEl>
                                          <p:spTgt spid="9225"/>
                                        </p:tgtEl>
                                        <p:attrNameLst>
                                          <p:attrName>style.visibility</p:attrName>
                                        </p:attrNameLst>
                                      </p:cBhvr>
                                      <p:to>
                                        <p:strVal val="visible"/>
                                      </p:to>
                                    </p:set>
                                    <p:animEffect transition="in" filter="slide(fromRight)">
                                      <p:cBhvr>
                                        <p:cTn id="11" dur="500"/>
                                        <p:tgtEl>
                                          <p:spTgt spid="922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1" fill="hold" grpId="0" nodeType="clickEffect">
                                  <p:stCondLst>
                                    <p:cond delay="0"/>
                                  </p:stCondLst>
                                  <p:childTnLst>
                                    <p:set>
                                      <p:cBhvr>
                                        <p:cTn id="15" dur="1" fill="hold">
                                          <p:stCondLst>
                                            <p:cond delay="0"/>
                                          </p:stCondLst>
                                        </p:cTn>
                                        <p:tgtEl>
                                          <p:spTgt spid="9223">
                                            <p:txEl>
                                              <p:pRg st="0" end="0"/>
                                            </p:txEl>
                                          </p:spTgt>
                                        </p:tgtEl>
                                        <p:attrNameLst>
                                          <p:attrName>style.visibility</p:attrName>
                                        </p:attrNameLst>
                                      </p:cBhvr>
                                      <p:to>
                                        <p:strVal val="visible"/>
                                      </p:to>
                                    </p:set>
                                    <p:animEffect transition="in" filter="slide(fromTop)">
                                      <p:cBhvr>
                                        <p:cTn id="16" dur="500"/>
                                        <p:tgtEl>
                                          <p:spTgt spid="922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9223">
                                            <p:txEl>
                                              <p:pRg st="1" end="1"/>
                                            </p:txEl>
                                          </p:spTgt>
                                        </p:tgtEl>
                                        <p:attrNameLst>
                                          <p:attrName>style.visibility</p:attrName>
                                        </p:attrNameLst>
                                      </p:cBhvr>
                                      <p:to>
                                        <p:strVal val="visible"/>
                                      </p:to>
                                    </p:set>
                                    <p:animEffect transition="in" filter="slide(fromTop)">
                                      <p:cBhvr>
                                        <p:cTn id="21" dur="500"/>
                                        <p:tgtEl>
                                          <p:spTgt spid="9223">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1" fill="hold" grpId="0" nodeType="clickEffect">
                                  <p:stCondLst>
                                    <p:cond delay="0"/>
                                  </p:stCondLst>
                                  <p:childTnLst>
                                    <p:set>
                                      <p:cBhvr>
                                        <p:cTn id="25" dur="1" fill="hold">
                                          <p:stCondLst>
                                            <p:cond delay="0"/>
                                          </p:stCondLst>
                                        </p:cTn>
                                        <p:tgtEl>
                                          <p:spTgt spid="9223">
                                            <p:txEl>
                                              <p:pRg st="2" end="2"/>
                                            </p:txEl>
                                          </p:spTgt>
                                        </p:tgtEl>
                                        <p:attrNameLst>
                                          <p:attrName>style.visibility</p:attrName>
                                        </p:attrNameLst>
                                      </p:cBhvr>
                                      <p:to>
                                        <p:strVal val="visible"/>
                                      </p:to>
                                    </p:set>
                                    <p:animEffect transition="in" filter="slide(fromTop)">
                                      <p:cBhvr>
                                        <p:cTn id="26" dur="500"/>
                                        <p:tgtEl>
                                          <p:spTgt spid="92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fld id="{D70C64AD-2415-4B47-93F4-619E0115C2E9}" type="slidenum">
              <a:rPr lang="en-US"/>
              <a:pPr/>
              <a:t>12</a:t>
            </a:fld>
            <a:endParaRPr lang="en-US"/>
          </a:p>
        </p:txBody>
      </p:sp>
      <p:sp>
        <p:nvSpPr>
          <p:cNvPr id="5123" name="Rectangle 6"/>
          <p:cNvSpPr>
            <a:spLocks noGrp="1" noChangeArrowheads="1"/>
          </p:cNvSpPr>
          <p:nvPr>
            <p:ph type="title"/>
          </p:nvPr>
        </p:nvSpPr>
        <p:spPr>
          <a:xfrm>
            <a:off x="1524000" y="536575"/>
            <a:ext cx="6096000" cy="1143000"/>
          </a:xfrm>
        </p:spPr>
        <p:txBody>
          <a:bodyPr/>
          <a:lstStyle/>
          <a:p>
            <a:pPr algn="ctr" eaLnBrk="1" hangingPunct="1"/>
            <a:r>
              <a:rPr lang="en-US" smtClean="0"/>
              <a:t>Relationship Between Lords and Vassals</a:t>
            </a:r>
          </a:p>
        </p:txBody>
      </p:sp>
      <p:sp>
        <p:nvSpPr>
          <p:cNvPr id="7175" name="Rectangle 7"/>
          <p:cNvSpPr>
            <a:spLocks noGrp="1" noChangeArrowheads="1"/>
          </p:cNvSpPr>
          <p:nvPr>
            <p:ph type="body" idx="1"/>
          </p:nvPr>
        </p:nvSpPr>
        <p:spPr>
          <a:xfrm>
            <a:off x="1600200" y="1828800"/>
            <a:ext cx="6477000" cy="4495800"/>
          </a:xfrm>
        </p:spPr>
        <p:txBody>
          <a:bodyPr/>
          <a:lstStyle/>
          <a:p>
            <a:pPr eaLnBrk="1" hangingPunct="1">
              <a:buFont typeface="Wingdings" pitchFamily="2" charset="2"/>
              <a:buChar char="§"/>
            </a:pPr>
            <a:r>
              <a:rPr lang="en-US" smtClean="0">
                <a:solidFill>
                  <a:schemeClr val="bg2"/>
                </a:solidFill>
              </a:rPr>
              <a:t>The relationship between lords and vassals made up a big part of the political and social structure of the feudal system                                         </a:t>
            </a:r>
          </a:p>
          <a:p>
            <a:pPr eaLnBrk="1" hangingPunct="1">
              <a:buFont typeface="Wingdings" pitchFamily="2" charset="2"/>
              <a:buChar char="§"/>
            </a:pPr>
            <a:r>
              <a:rPr lang="en-US" smtClean="0">
                <a:solidFill>
                  <a:schemeClr val="bg2"/>
                </a:solidFill>
              </a:rPr>
              <a:t>Vassals had certain duties to perform for the lord</a:t>
            </a:r>
          </a:p>
          <a:p>
            <a:pPr eaLnBrk="1" hangingPunct="1">
              <a:buFont typeface="Wingdings" pitchFamily="2" charset="2"/>
              <a:buChar char="§"/>
            </a:pPr>
            <a:r>
              <a:rPr lang="en-US" smtClean="0">
                <a:solidFill>
                  <a:schemeClr val="bg2"/>
                </a:solidFill>
              </a:rPr>
              <a:t>All nobles were ultimately vassals of the king.</a:t>
            </a:r>
          </a:p>
        </p:txBody>
      </p:sp>
      <p:pic>
        <p:nvPicPr>
          <p:cNvPr id="7176" name="Picture 8" descr="pe02994_"/>
          <p:cNvPicPr>
            <a:picLocks noChangeAspect="1" noChangeArrowheads="1"/>
          </p:cNvPicPr>
          <p:nvPr/>
        </p:nvPicPr>
        <p:blipFill>
          <a:blip r:embed="rId3"/>
          <a:srcRect/>
          <a:stretch>
            <a:fillRect/>
          </a:stretch>
        </p:blipFill>
        <p:spPr bwMode="auto">
          <a:xfrm>
            <a:off x="7696200" y="381000"/>
            <a:ext cx="1020763" cy="14541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7176"/>
                                        </p:tgtEl>
                                        <p:attrNameLst>
                                          <p:attrName>style.visibility</p:attrName>
                                        </p:attrNameLst>
                                      </p:cBhvr>
                                      <p:to>
                                        <p:strVal val="visible"/>
                                      </p:to>
                                    </p:set>
                                    <p:anim calcmode="lin" valueType="num">
                                      <p:cBhvr>
                                        <p:cTn id="7" dur="500" fill="hold"/>
                                        <p:tgtEl>
                                          <p:spTgt spid="7176"/>
                                        </p:tgtEl>
                                        <p:attrNameLst>
                                          <p:attrName>ppt_w</p:attrName>
                                        </p:attrNameLst>
                                      </p:cBhvr>
                                      <p:tavLst>
                                        <p:tav tm="0">
                                          <p:val>
                                            <p:fltVal val="0"/>
                                          </p:val>
                                        </p:tav>
                                        <p:tav tm="100000">
                                          <p:val>
                                            <p:strVal val="#ppt_w"/>
                                          </p:val>
                                        </p:tav>
                                      </p:tavLst>
                                    </p:anim>
                                    <p:anim calcmode="lin" valueType="num">
                                      <p:cBhvr>
                                        <p:cTn id="8" dur="500" fill="hold"/>
                                        <p:tgtEl>
                                          <p:spTgt spid="717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7175">
                                            <p:txEl>
                                              <p:pRg st="0" end="0"/>
                                            </p:txEl>
                                          </p:spTgt>
                                        </p:tgtEl>
                                        <p:attrNameLst>
                                          <p:attrName>style.visibility</p:attrName>
                                        </p:attrNameLst>
                                      </p:cBhvr>
                                      <p:to>
                                        <p:strVal val="visible"/>
                                      </p:to>
                                    </p:set>
                                    <p:animEffect transition="in" filter="slide(fromTop)">
                                      <p:cBhvr>
                                        <p:cTn id="13" dur="500"/>
                                        <p:tgtEl>
                                          <p:spTgt spid="717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7175">
                                            <p:txEl>
                                              <p:pRg st="1" end="1"/>
                                            </p:txEl>
                                          </p:spTgt>
                                        </p:tgtEl>
                                        <p:attrNameLst>
                                          <p:attrName>style.visibility</p:attrName>
                                        </p:attrNameLst>
                                      </p:cBhvr>
                                      <p:to>
                                        <p:strVal val="visible"/>
                                      </p:to>
                                    </p:set>
                                    <p:animEffect transition="in" filter="slide(fromTop)">
                                      <p:cBhvr>
                                        <p:cTn id="18" dur="500"/>
                                        <p:tgtEl>
                                          <p:spTgt spid="717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1" fill="hold" grpId="0" nodeType="clickEffect">
                                  <p:stCondLst>
                                    <p:cond delay="0"/>
                                  </p:stCondLst>
                                  <p:childTnLst>
                                    <p:set>
                                      <p:cBhvr>
                                        <p:cTn id="22" dur="1" fill="hold">
                                          <p:stCondLst>
                                            <p:cond delay="0"/>
                                          </p:stCondLst>
                                        </p:cTn>
                                        <p:tgtEl>
                                          <p:spTgt spid="7175">
                                            <p:txEl>
                                              <p:pRg st="2" end="2"/>
                                            </p:txEl>
                                          </p:spTgt>
                                        </p:tgtEl>
                                        <p:attrNameLst>
                                          <p:attrName>style.visibility</p:attrName>
                                        </p:attrNameLst>
                                      </p:cBhvr>
                                      <p:to>
                                        <p:strVal val="visible"/>
                                      </p:to>
                                    </p:set>
                                    <p:animEffect transition="in" filter="slide(fromTop)">
                                      <p:cBhvr>
                                        <p:cTn id="23" dur="500"/>
                                        <p:tgtEl>
                                          <p:spTgt spid="71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fld id="{F3C5C857-7A3C-4DE4-885E-1F30807F8064}" type="slidenum">
              <a:rPr lang="en-US"/>
              <a:pPr/>
              <a:t>13</a:t>
            </a:fld>
            <a:endParaRPr lang="en-US"/>
          </a:p>
        </p:txBody>
      </p:sp>
      <p:sp>
        <p:nvSpPr>
          <p:cNvPr id="46082" name="Rectangle 2"/>
          <p:cNvSpPr>
            <a:spLocks noGrp="1" noChangeArrowheads="1"/>
          </p:cNvSpPr>
          <p:nvPr>
            <p:ph type="title"/>
          </p:nvPr>
        </p:nvSpPr>
        <p:spPr>
          <a:xfrm>
            <a:off x="457200" y="457200"/>
            <a:ext cx="8382000" cy="1371600"/>
          </a:xfrm>
        </p:spPr>
        <p:txBody>
          <a:bodyPr/>
          <a:lstStyle/>
          <a:p>
            <a:pPr algn="ctr" eaLnBrk="1" hangingPunct="1"/>
            <a:r>
              <a:rPr lang="en-US" smtClean="0"/>
              <a:t>CONSTRUCTING THE </a:t>
            </a:r>
            <a:br>
              <a:rPr lang="en-US" smtClean="0"/>
            </a:br>
            <a:r>
              <a:rPr lang="en-US" smtClean="0"/>
              <a:t> PYRAMID OR POWER</a:t>
            </a:r>
          </a:p>
        </p:txBody>
      </p:sp>
      <p:pic>
        <p:nvPicPr>
          <p:cNvPr id="11269" name="Picture 7"/>
          <p:cNvPicPr>
            <a:picLocks noChangeAspect="1" noChangeArrowheads="1"/>
          </p:cNvPicPr>
          <p:nvPr/>
        </p:nvPicPr>
        <p:blipFill>
          <a:blip r:embed="rId3"/>
          <a:srcRect/>
          <a:stretch>
            <a:fillRect/>
          </a:stretch>
        </p:blipFill>
        <p:spPr bwMode="auto">
          <a:xfrm>
            <a:off x="1589088" y="1676400"/>
            <a:ext cx="5802312" cy="4594225"/>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additive="base">
                                        <p:cTn id="7" dur="500" fill="hold"/>
                                        <p:tgtEl>
                                          <p:spTgt spid="46082"/>
                                        </p:tgtEl>
                                        <p:attrNameLst>
                                          <p:attrName>ppt_x</p:attrName>
                                        </p:attrNameLst>
                                      </p:cBhvr>
                                      <p:tavLst>
                                        <p:tav tm="0">
                                          <p:val>
                                            <p:strVal val="#ppt_x"/>
                                          </p:val>
                                        </p:tav>
                                        <p:tav tm="100000">
                                          <p:val>
                                            <p:strVal val="#ppt_x"/>
                                          </p:val>
                                        </p:tav>
                                      </p:tavLst>
                                    </p:anim>
                                    <p:anim calcmode="lin" valueType="num">
                                      <p:cBhvr additive="base">
                                        <p:cTn id="8" dur="500" fill="hold"/>
                                        <p:tgtEl>
                                          <p:spTgt spid="4608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fld id="{F3108C5F-385E-41B5-BBAE-9667B719097B}" type="slidenum">
              <a:rPr lang="en-US"/>
              <a:pPr/>
              <a:t>14</a:t>
            </a:fld>
            <a:endParaRPr lang="en-US"/>
          </a:p>
        </p:txBody>
      </p:sp>
      <p:sp>
        <p:nvSpPr>
          <p:cNvPr id="12291" name="Rectangle 2"/>
          <p:cNvSpPr>
            <a:spLocks noGrp="1" noChangeArrowheads="1"/>
          </p:cNvSpPr>
          <p:nvPr>
            <p:ph type="title"/>
          </p:nvPr>
        </p:nvSpPr>
        <p:spPr>
          <a:xfrm>
            <a:off x="1600200" y="457200"/>
            <a:ext cx="6096000" cy="762000"/>
          </a:xfrm>
        </p:spPr>
        <p:txBody>
          <a:bodyPr/>
          <a:lstStyle/>
          <a:p>
            <a:pPr algn="ctr" eaLnBrk="1" hangingPunct="1"/>
            <a:r>
              <a:rPr lang="en-US" sz="4400" smtClean="0"/>
              <a:t>CONSTRUCTING THE PYRAMID OF POWER</a:t>
            </a:r>
            <a:endParaRPr lang="en-US" smtClean="0">
              <a:solidFill>
                <a:schemeClr val="bg2"/>
              </a:solidFill>
            </a:endParaRPr>
          </a:p>
        </p:txBody>
      </p:sp>
      <p:sp>
        <p:nvSpPr>
          <p:cNvPr id="12292" name="Rectangle 3"/>
          <p:cNvSpPr>
            <a:spLocks noGrp="1" noChangeArrowheads="1"/>
          </p:cNvSpPr>
          <p:nvPr>
            <p:ph type="body" idx="1"/>
          </p:nvPr>
        </p:nvSpPr>
        <p:spPr>
          <a:xfrm>
            <a:off x="1371600" y="2057400"/>
            <a:ext cx="6553200" cy="4114800"/>
          </a:xfrm>
        </p:spPr>
        <p:txBody>
          <a:bodyPr/>
          <a:lstStyle/>
          <a:p>
            <a:pPr eaLnBrk="1" hangingPunct="1">
              <a:buFont typeface="Wingdings" pitchFamily="2" charset="2"/>
              <a:buNone/>
            </a:pPr>
            <a:r>
              <a:rPr lang="en-US" smtClean="0">
                <a:solidFill>
                  <a:srgbClr val="009999"/>
                </a:solidFill>
              </a:rPr>
              <a:t>The lowest level of Feudal Society was made up of Serfs and Freemen.</a:t>
            </a:r>
          </a:p>
          <a:p>
            <a:pPr eaLnBrk="1" hangingPunct="1">
              <a:buFont typeface="Wingdings" pitchFamily="2" charset="2"/>
              <a:buNone/>
            </a:pPr>
            <a:r>
              <a:rPr lang="en-US" smtClean="0">
                <a:solidFill>
                  <a:srgbClr val="009999"/>
                </a:solidFill>
              </a:rPr>
              <a:t>In return for their labor, they received protection from the Lords/King.</a:t>
            </a:r>
          </a:p>
        </p:txBody>
      </p:sp>
      <p:sp>
        <p:nvSpPr>
          <p:cNvPr id="12293" name="Rectangle 9"/>
          <p:cNvSpPr>
            <a:spLocks noChangeArrowheads="1"/>
          </p:cNvSpPr>
          <p:nvPr/>
        </p:nvSpPr>
        <p:spPr bwMode="auto">
          <a:xfrm>
            <a:off x="2438400" y="5638800"/>
            <a:ext cx="4419600" cy="762000"/>
          </a:xfrm>
          <a:prstGeom prst="rect">
            <a:avLst/>
          </a:prstGeom>
          <a:solidFill>
            <a:srgbClr val="008000"/>
          </a:solidFill>
          <a:ln w="9525">
            <a:solidFill>
              <a:srgbClr val="000000"/>
            </a:solidFill>
            <a:miter lim="800000"/>
            <a:headEnd/>
            <a:tailEnd/>
          </a:ln>
          <a:effectLst/>
        </p:spPr>
        <p:txBody>
          <a:bodyPr wrap="none" anchor="ctr"/>
          <a:lstStyle/>
          <a:p>
            <a:pPr algn="ctr"/>
            <a:r>
              <a:rPr kumimoji="0" lang="en-US">
                <a:solidFill>
                  <a:schemeClr val="bg2"/>
                </a:solidFill>
              </a:rPr>
              <a:t>SERFS AND FREEMEN</a:t>
            </a:r>
          </a:p>
        </p:txBody>
      </p:sp>
      <p:sp>
        <p:nvSpPr>
          <p:cNvPr id="55306" name="Text Box 10"/>
          <p:cNvSpPr txBox="1">
            <a:spLocks noChangeArrowheads="1"/>
          </p:cNvSpPr>
          <p:nvPr/>
        </p:nvSpPr>
        <p:spPr bwMode="auto">
          <a:xfrm>
            <a:off x="5851525" y="2068513"/>
            <a:ext cx="184150" cy="304800"/>
          </a:xfrm>
          <a:prstGeom prst="rect">
            <a:avLst/>
          </a:prstGeom>
          <a:noFill/>
          <a:ln w="9525">
            <a:noFill/>
            <a:miter lim="800000"/>
            <a:headEnd/>
            <a:tailEnd/>
          </a:ln>
          <a:effectLst/>
        </p:spPr>
        <p:txBody>
          <a:bodyPr wrap="none">
            <a:spAutoFit/>
          </a:bodyPr>
          <a:lstStyle/>
          <a:p>
            <a:endParaRPr kumimoji="0" lang="en-US" sz="1400">
              <a:solidFill>
                <a:schemeClr val="bg2"/>
              </a:solidFill>
            </a:endParaRPr>
          </a:p>
        </p:txBody>
      </p:sp>
      <p:sp>
        <p:nvSpPr>
          <p:cNvPr id="55307" name="Text Box 11"/>
          <p:cNvSpPr txBox="1">
            <a:spLocks noChangeArrowheads="1"/>
          </p:cNvSpPr>
          <p:nvPr/>
        </p:nvSpPr>
        <p:spPr bwMode="auto">
          <a:xfrm>
            <a:off x="3071813" y="2057400"/>
            <a:ext cx="184150" cy="304800"/>
          </a:xfrm>
          <a:prstGeom prst="rect">
            <a:avLst/>
          </a:prstGeom>
          <a:noFill/>
          <a:ln w="9525">
            <a:noFill/>
            <a:miter lim="800000"/>
            <a:headEnd/>
            <a:tailEnd/>
          </a:ln>
          <a:effectLst/>
        </p:spPr>
        <p:txBody>
          <a:bodyPr wrap="none">
            <a:spAutoFit/>
          </a:bodyPr>
          <a:lstStyle/>
          <a:p>
            <a:pPr algn="ctr"/>
            <a:endParaRPr kumimoji="0" lang="en-US" sz="1400">
              <a:solidFill>
                <a:schemeClr val="bg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55307"/>
                                        </p:tgtEl>
                                        <p:attrNameLst>
                                          <p:attrName>style.visibility</p:attrName>
                                        </p:attrNameLst>
                                      </p:cBhvr>
                                      <p:to>
                                        <p:strVal val="visible"/>
                                      </p:to>
                                    </p:set>
                                    <p:anim calcmode="lin" valueType="num">
                                      <p:cBhvr additive="base">
                                        <p:cTn id="7" dur="500" fill="hold"/>
                                        <p:tgtEl>
                                          <p:spTgt spid="55307"/>
                                        </p:tgtEl>
                                        <p:attrNameLst>
                                          <p:attrName>ppt_x</p:attrName>
                                        </p:attrNameLst>
                                      </p:cBhvr>
                                      <p:tavLst>
                                        <p:tav tm="0">
                                          <p:val>
                                            <p:strVal val="0-#ppt_w/2"/>
                                          </p:val>
                                        </p:tav>
                                        <p:tav tm="100000">
                                          <p:val>
                                            <p:strVal val="#ppt_x"/>
                                          </p:val>
                                        </p:tav>
                                      </p:tavLst>
                                    </p:anim>
                                    <p:anim calcmode="lin" valueType="num">
                                      <p:cBhvr additive="base">
                                        <p:cTn id="8" dur="500" fill="hold"/>
                                        <p:tgtEl>
                                          <p:spTgt spid="5530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nodePh="1">
                                  <p:stCondLst>
                                    <p:cond delay="0"/>
                                  </p:stCondLst>
                                  <p:endCondLst>
                                    <p:cond evt="begin" delay="0">
                                      <p:tn val="10"/>
                                    </p:cond>
                                  </p:endCondLst>
                                  <p:childTnLst>
                                    <p:set>
                                      <p:cBhvr>
                                        <p:cTn id="11" dur="1" fill="hold">
                                          <p:stCondLst>
                                            <p:cond delay="0"/>
                                          </p:stCondLst>
                                        </p:cTn>
                                        <p:tgtEl>
                                          <p:spTgt spid="55306"/>
                                        </p:tgtEl>
                                        <p:attrNameLst>
                                          <p:attrName>style.visibility</p:attrName>
                                        </p:attrNameLst>
                                      </p:cBhvr>
                                      <p:to>
                                        <p:strVal val="visible"/>
                                      </p:to>
                                    </p:set>
                                    <p:anim calcmode="lin" valueType="num">
                                      <p:cBhvr additive="base">
                                        <p:cTn id="12" dur="500" fill="hold"/>
                                        <p:tgtEl>
                                          <p:spTgt spid="55306"/>
                                        </p:tgtEl>
                                        <p:attrNameLst>
                                          <p:attrName>ppt_x</p:attrName>
                                        </p:attrNameLst>
                                      </p:cBhvr>
                                      <p:tavLst>
                                        <p:tav tm="0">
                                          <p:val>
                                            <p:strVal val="0-#ppt_w/2"/>
                                          </p:val>
                                        </p:tav>
                                        <p:tav tm="100000">
                                          <p:val>
                                            <p:strVal val="#ppt_x"/>
                                          </p:val>
                                        </p:tav>
                                      </p:tavLst>
                                    </p:anim>
                                    <p:anim calcmode="lin" valueType="num">
                                      <p:cBhvr additive="base">
                                        <p:cTn id="13" dur="500" fill="hold"/>
                                        <p:tgtEl>
                                          <p:spTgt spid="553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6" grpId="0" autoUpdateAnimBg="0"/>
      <p:bldP spid="55307"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fld id="{B9C11584-18E3-465A-BF6A-14B04D16A8CC}" type="slidenum">
              <a:rPr lang="en-US"/>
              <a:pPr/>
              <a:t>15</a:t>
            </a:fld>
            <a:endParaRPr lang="en-US"/>
          </a:p>
        </p:txBody>
      </p:sp>
      <p:sp>
        <p:nvSpPr>
          <p:cNvPr id="13315" name="Rectangle 6"/>
          <p:cNvSpPr>
            <a:spLocks noGrp="1" noChangeArrowheads="1"/>
          </p:cNvSpPr>
          <p:nvPr>
            <p:ph type="title"/>
          </p:nvPr>
        </p:nvSpPr>
        <p:spPr>
          <a:xfrm>
            <a:off x="1981200" y="457200"/>
            <a:ext cx="6096000" cy="762000"/>
          </a:xfrm>
        </p:spPr>
        <p:txBody>
          <a:bodyPr/>
          <a:lstStyle/>
          <a:p>
            <a:pPr algn="ctr" eaLnBrk="1" hangingPunct="1"/>
            <a:r>
              <a:rPr lang="en-US" sz="4400" smtClean="0"/>
              <a:t>CONSTRUCTING THE PYRAMID OF POWER</a:t>
            </a:r>
            <a:endParaRPr lang="en-US" smtClean="0"/>
          </a:p>
        </p:txBody>
      </p:sp>
      <p:sp>
        <p:nvSpPr>
          <p:cNvPr id="13316" name="Rectangle 7"/>
          <p:cNvSpPr>
            <a:spLocks noGrp="1" noChangeArrowheads="1"/>
          </p:cNvSpPr>
          <p:nvPr>
            <p:ph type="body" idx="1"/>
          </p:nvPr>
        </p:nvSpPr>
        <p:spPr>
          <a:xfrm>
            <a:off x="1447800" y="1520825"/>
            <a:ext cx="6096000" cy="4114800"/>
          </a:xfrm>
        </p:spPr>
        <p:txBody>
          <a:bodyPr/>
          <a:lstStyle/>
          <a:p>
            <a:pPr algn="ctr" eaLnBrk="1" hangingPunct="1">
              <a:buFont typeface="Wingdings" pitchFamily="2" charset="2"/>
              <a:buNone/>
            </a:pPr>
            <a:r>
              <a:rPr lang="en-US" smtClean="0"/>
              <a:t>The next level of Feudal Society was made up of Knights and Nobles.</a:t>
            </a:r>
          </a:p>
          <a:p>
            <a:pPr algn="ctr" eaLnBrk="1" hangingPunct="1">
              <a:buFont typeface="Wingdings" pitchFamily="2" charset="2"/>
              <a:buNone/>
            </a:pPr>
            <a:r>
              <a:rPr lang="en-US" smtClean="0"/>
              <a:t>In return for their loyalty and military service, they received land and protection.</a:t>
            </a:r>
          </a:p>
          <a:p>
            <a:pPr eaLnBrk="1" hangingPunct="1">
              <a:buFont typeface="Wingdings" pitchFamily="2" charset="2"/>
              <a:buNone/>
            </a:pPr>
            <a:endParaRPr lang="en-US" smtClean="0"/>
          </a:p>
        </p:txBody>
      </p:sp>
      <p:sp>
        <p:nvSpPr>
          <p:cNvPr id="11276" name="Rectangle 12"/>
          <p:cNvSpPr>
            <a:spLocks noChangeArrowheads="1"/>
          </p:cNvSpPr>
          <p:nvPr/>
        </p:nvSpPr>
        <p:spPr bwMode="auto">
          <a:xfrm>
            <a:off x="2895600" y="4191000"/>
            <a:ext cx="3581400" cy="685800"/>
          </a:xfrm>
          <a:prstGeom prst="rect">
            <a:avLst/>
          </a:prstGeom>
          <a:solidFill>
            <a:schemeClr val="accent1"/>
          </a:solidFill>
          <a:ln w="9525">
            <a:solidFill>
              <a:srgbClr val="000000"/>
            </a:solidFill>
            <a:miter lim="800000"/>
            <a:headEnd/>
            <a:tailEnd/>
          </a:ln>
          <a:effectLst/>
        </p:spPr>
        <p:txBody>
          <a:bodyPr wrap="none" anchor="ctr"/>
          <a:lstStyle/>
          <a:p>
            <a:pPr algn="ctr"/>
            <a:r>
              <a:rPr kumimoji="0" lang="en-US">
                <a:solidFill>
                  <a:schemeClr val="bg2"/>
                </a:solidFill>
              </a:rPr>
              <a:t>LESSER NOBLES</a:t>
            </a:r>
          </a:p>
          <a:p>
            <a:pPr algn="ctr"/>
            <a:r>
              <a:rPr kumimoji="0" lang="en-US">
                <a:solidFill>
                  <a:schemeClr val="bg2"/>
                </a:solidFill>
              </a:rPr>
              <a:t>(KNIGHTS)</a:t>
            </a:r>
          </a:p>
        </p:txBody>
      </p:sp>
      <p:sp>
        <p:nvSpPr>
          <p:cNvPr id="11278" name="Line 14"/>
          <p:cNvSpPr>
            <a:spLocks noChangeShapeType="1"/>
          </p:cNvSpPr>
          <p:nvPr/>
        </p:nvSpPr>
        <p:spPr bwMode="auto">
          <a:xfrm rot="10502190" flipH="1">
            <a:off x="2819400" y="4953000"/>
            <a:ext cx="457200" cy="685800"/>
          </a:xfrm>
          <a:prstGeom prst="line">
            <a:avLst/>
          </a:prstGeom>
          <a:noFill/>
          <a:ln w="9525">
            <a:solidFill>
              <a:schemeClr val="bg2"/>
            </a:solidFill>
            <a:round/>
            <a:headEnd/>
            <a:tailEnd type="triangle" w="med" len="med"/>
          </a:ln>
          <a:effectLst/>
        </p:spPr>
        <p:txBody>
          <a:bodyPr/>
          <a:lstStyle/>
          <a:p>
            <a:endParaRPr lang="en-US"/>
          </a:p>
        </p:txBody>
      </p:sp>
      <p:sp>
        <p:nvSpPr>
          <p:cNvPr id="11279" name="Line 15"/>
          <p:cNvSpPr>
            <a:spLocks noChangeShapeType="1"/>
          </p:cNvSpPr>
          <p:nvPr/>
        </p:nvSpPr>
        <p:spPr bwMode="auto">
          <a:xfrm rot="219851">
            <a:off x="6019800" y="4876800"/>
            <a:ext cx="457200" cy="762000"/>
          </a:xfrm>
          <a:prstGeom prst="line">
            <a:avLst/>
          </a:prstGeom>
          <a:noFill/>
          <a:ln w="9525">
            <a:solidFill>
              <a:schemeClr val="bg2"/>
            </a:solidFill>
            <a:round/>
            <a:headEnd/>
            <a:tailEnd type="triangle" w="med" len="med"/>
          </a:ln>
          <a:effectLst/>
        </p:spPr>
        <p:txBody>
          <a:bodyPr/>
          <a:lstStyle/>
          <a:p>
            <a:endParaRPr lang="en-US"/>
          </a:p>
        </p:txBody>
      </p:sp>
      <p:sp>
        <p:nvSpPr>
          <p:cNvPr id="11281" name="Text Box 17"/>
          <p:cNvSpPr txBox="1">
            <a:spLocks noChangeArrowheads="1"/>
          </p:cNvSpPr>
          <p:nvPr/>
        </p:nvSpPr>
        <p:spPr bwMode="auto">
          <a:xfrm>
            <a:off x="1676400" y="5151438"/>
            <a:ext cx="787400" cy="304800"/>
          </a:xfrm>
          <a:prstGeom prst="rect">
            <a:avLst/>
          </a:prstGeom>
          <a:noFill/>
          <a:ln w="9525">
            <a:noFill/>
            <a:miter lim="800000"/>
            <a:headEnd/>
            <a:tailEnd/>
          </a:ln>
          <a:effectLst/>
        </p:spPr>
        <p:txBody>
          <a:bodyPr wrap="none">
            <a:spAutoFit/>
          </a:bodyPr>
          <a:lstStyle/>
          <a:p>
            <a:r>
              <a:rPr kumimoji="0" lang="en-US" sz="1400">
                <a:solidFill>
                  <a:schemeClr val="bg2"/>
                </a:solidFill>
              </a:rPr>
              <a:t>LABOR</a:t>
            </a:r>
          </a:p>
        </p:txBody>
      </p:sp>
      <p:sp>
        <p:nvSpPr>
          <p:cNvPr id="11282" name="Text Box 18"/>
          <p:cNvSpPr txBox="1">
            <a:spLocks noChangeArrowheads="1"/>
          </p:cNvSpPr>
          <p:nvPr/>
        </p:nvSpPr>
        <p:spPr bwMode="auto">
          <a:xfrm>
            <a:off x="6477000" y="5151438"/>
            <a:ext cx="1289050" cy="304800"/>
          </a:xfrm>
          <a:prstGeom prst="rect">
            <a:avLst/>
          </a:prstGeom>
          <a:noFill/>
          <a:ln w="9525">
            <a:noFill/>
            <a:miter lim="800000"/>
            <a:headEnd/>
            <a:tailEnd/>
          </a:ln>
          <a:effectLst/>
        </p:spPr>
        <p:txBody>
          <a:bodyPr wrap="none">
            <a:spAutoFit/>
          </a:bodyPr>
          <a:lstStyle/>
          <a:p>
            <a:r>
              <a:rPr kumimoji="0" lang="en-US" sz="1400">
                <a:solidFill>
                  <a:schemeClr val="bg2"/>
                </a:solidFill>
              </a:rPr>
              <a:t>PROTECTION</a:t>
            </a:r>
          </a:p>
        </p:txBody>
      </p:sp>
      <p:sp>
        <p:nvSpPr>
          <p:cNvPr id="13322" name="Rectangle 10"/>
          <p:cNvSpPr>
            <a:spLocks noChangeArrowheads="1"/>
          </p:cNvSpPr>
          <p:nvPr/>
        </p:nvSpPr>
        <p:spPr bwMode="auto">
          <a:xfrm>
            <a:off x="2438400" y="5638800"/>
            <a:ext cx="4419600" cy="762000"/>
          </a:xfrm>
          <a:prstGeom prst="rect">
            <a:avLst/>
          </a:prstGeom>
          <a:solidFill>
            <a:srgbClr val="008000"/>
          </a:solidFill>
          <a:ln w="9525">
            <a:solidFill>
              <a:srgbClr val="000000"/>
            </a:solidFill>
            <a:miter lim="800000"/>
            <a:headEnd/>
            <a:tailEnd/>
          </a:ln>
          <a:effectLst/>
        </p:spPr>
        <p:txBody>
          <a:bodyPr wrap="none" anchor="ctr"/>
          <a:lstStyle/>
          <a:p>
            <a:pPr algn="ctr"/>
            <a:r>
              <a:rPr kumimoji="0" lang="en-US">
                <a:solidFill>
                  <a:schemeClr val="bg2"/>
                </a:solidFill>
              </a:rPr>
              <a:t>SERFS AND FREEMEN</a:t>
            </a:r>
          </a:p>
        </p:txBody>
      </p:sp>
      <p:sp>
        <p:nvSpPr>
          <p:cNvPr id="11299" name="Text Box 35"/>
          <p:cNvSpPr txBox="1">
            <a:spLocks noChangeArrowheads="1"/>
          </p:cNvSpPr>
          <p:nvPr/>
        </p:nvSpPr>
        <p:spPr bwMode="auto">
          <a:xfrm>
            <a:off x="5851525" y="2068513"/>
            <a:ext cx="184150" cy="304800"/>
          </a:xfrm>
          <a:prstGeom prst="rect">
            <a:avLst/>
          </a:prstGeom>
          <a:noFill/>
          <a:ln w="9525">
            <a:noFill/>
            <a:miter lim="800000"/>
            <a:headEnd/>
            <a:tailEnd/>
          </a:ln>
          <a:effectLst/>
        </p:spPr>
        <p:txBody>
          <a:bodyPr wrap="none">
            <a:spAutoFit/>
          </a:bodyPr>
          <a:lstStyle/>
          <a:p>
            <a:endParaRPr kumimoji="0" lang="en-US" sz="1400">
              <a:solidFill>
                <a:schemeClr val="bg2"/>
              </a:solidFill>
            </a:endParaRPr>
          </a:p>
        </p:txBody>
      </p:sp>
      <p:sp>
        <p:nvSpPr>
          <p:cNvPr id="11300" name="Text Box 36"/>
          <p:cNvSpPr txBox="1">
            <a:spLocks noChangeArrowheads="1"/>
          </p:cNvSpPr>
          <p:nvPr/>
        </p:nvSpPr>
        <p:spPr bwMode="auto">
          <a:xfrm>
            <a:off x="3071813" y="2057400"/>
            <a:ext cx="184150" cy="304800"/>
          </a:xfrm>
          <a:prstGeom prst="rect">
            <a:avLst/>
          </a:prstGeom>
          <a:noFill/>
          <a:ln w="9525">
            <a:noFill/>
            <a:miter lim="800000"/>
            <a:headEnd/>
            <a:tailEnd/>
          </a:ln>
          <a:effectLst/>
        </p:spPr>
        <p:txBody>
          <a:bodyPr wrap="none">
            <a:spAutoFit/>
          </a:bodyPr>
          <a:lstStyle/>
          <a:p>
            <a:pPr algn="ctr"/>
            <a:endParaRPr kumimoji="0" lang="en-US" sz="1400">
              <a:solidFill>
                <a:schemeClr val="bg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76"/>
                                        </p:tgtEl>
                                        <p:attrNameLst>
                                          <p:attrName>style.visibility</p:attrName>
                                        </p:attrNameLst>
                                      </p:cBhvr>
                                      <p:to>
                                        <p:strVal val="visible"/>
                                      </p:to>
                                    </p:set>
                                    <p:anim calcmode="lin" valueType="num">
                                      <p:cBhvr>
                                        <p:cTn id="7" dur="500" fill="hold"/>
                                        <p:tgtEl>
                                          <p:spTgt spid="11276"/>
                                        </p:tgtEl>
                                        <p:attrNameLst>
                                          <p:attrName>ppt_w</p:attrName>
                                        </p:attrNameLst>
                                      </p:cBhvr>
                                      <p:tavLst>
                                        <p:tav tm="0">
                                          <p:val>
                                            <p:fltVal val="0"/>
                                          </p:val>
                                        </p:tav>
                                        <p:tav tm="100000">
                                          <p:val>
                                            <p:strVal val="#ppt_w"/>
                                          </p:val>
                                        </p:tav>
                                      </p:tavLst>
                                    </p:anim>
                                    <p:anim calcmode="lin" valueType="num">
                                      <p:cBhvr>
                                        <p:cTn id="8" dur="500" fill="hold"/>
                                        <p:tgtEl>
                                          <p:spTgt spid="11276"/>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11278"/>
                                        </p:tgtEl>
                                        <p:attrNameLst>
                                          <p:attrName>style.visibility</p:attrName>
                                        </p:attrNameLst>
                                      </p:cBhvr>
                                      <p:to>
                                        <p:strVal val="visible"/>
                                      </p:to>
                                    </p:set>
                                  </p:childTnLst>
                                </p:cTn>
                              </p:par>
                            </p:childTnLst>
                          </p:cTn>
                        </p:par>
                        <p:par>
                          <p:cTn id="12" fill="hold" nodeType="afterGroup">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11281"/>
                                        </p:tgtEl>
                                        <p:attrNameLst>
                                          <p:attrName>style.visibility</p:attrName>
                                        </p:attrNameLst>
                                      </p:cBhvr>
                                      <p:to>
                                        <p:strVal val="visible"/>
                                      </p:to>
                                    </p:set>
                                    <p:anim calcmode="lin" valueType="num">
                                      <p:cBhvr additive="base">
                                        <p:cTn id="15" dur="500" fill="hold"/>
                                        <p:tgtEl>
                                          <p:spTgt spid="11281"/>
                                        </p:tgtEl>
                                        <p:attrNameLst>
                                          <p:attrName>ppt_x</p:attrName>
                                        </p:attrNameLst>
                                      </p:cBhvr>
                                      <p:tavLst>
                                        <p:tav tm="0">
                                          <p:val>
                                            <p:strVal val="0-#ppt_w/2"/>
                                          </p:val>
                                        </p:tav>
                                        <p:tav tm="100000">
                                          <p:val>
                                            <p:strVal val="#ppt_x"/>
                                          </p:val>
                                        </p:tav>
                                      </p:tavLst>
                                    </p:anim>
                                    <p:anim calcmode="lin" valueType="num">
                                      <p:cBhvr additive="base">
                                        <p:cTn id="16" dur="500" fill="hold"/>
                                        <p:tgtEl>
                                          <p:spTgt spid="11281"/>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500"/>
                            </p:stCondLst>
                            <p:childTnLst>
                              <p:par>
                                <p:cTn id="18" presetID="1" presetClass="entr" presetSubtype="0" fill="hold" grpId="0" nodeType="afterEffect">
                                  <p:stCondLst>
                                    <p:cond delay="2000"/>
                                  </p:stCondLst>
                                  <p:childTnLst>
                                    <p:set>
                                      <p:cBhvr>
                                        <p:cTn id="19" dur="1" fill="hold">
                                          <p:stCondLst>
                                            <p:cond delay="499"/>
                                          </p:stCondLst>
                                        </p:cTn>
                                        <p:tgtEl>
                                          <p:spTgt spid="11279"/>
                                        </p:tgtEl>
                                        <p:attrNameLst>
                                          <p:attrName>style.visibility</p:attrName>
                                        </p:attrNameLst>
                                      </p:cBhvr>
                                      <p:to>
                                        <p:strVal val="visible"/>
                                      </p:to>
                                    </p:set>
                                  </p:childTnLst>
                                </p:cTn>
                              </p:par>
                            </p:childTnLst>
                          </p:cTn>
                        </p:par>
                        <p:par>
                          <p:cTn id="20" fill="hold" nodeType="afterGroup">
                            <p:stCondLst>
                              <p:cond delay="4000"/>
                            </p:stCondLst>
                            <p:childTnLst>
                              <p:par>
                                <p:cTn id="21" presetID="2" presetClass="entr" presetSubtype="2" fill="hold" grpId="0" nodeType="afterEffect">
                                  <p:stCondLst>
                                    <p:cond delay="0"/>
                                  </p:stCondLst>
                                  <p:childTnLst>
                                    <p:set>
                                      <p:cBhvr>
                                        <p:cTn id="22" dur="1" fill="hold">
                                          <p:stCondLst>
                                            <p:cond delay="0"/>
                                          </p:stCondLst>
                                        </p:cTn>
                                        <p:tgtEl>
                                          <p:spTgt spid="11282"/>
                                        </p:tgtEl>
                                        <p:attrNameLst>
                                          <p:attrName>style.visibility</p:attrName>
                                        </p:attrNameLst>
                                      </p:cBhvr>
                                      <p:to>
                                        <p:strVal val="visible"/>
                                      </p:to>
                                    </p:set>
                                    <p:anim calcmode="lin" valueType="num">
                                      <p:cBhvr additive="base">
                                        <p:cTn id="23" dur="500" fill="hold"/>
                                        <p:tgtEl>
                                          <p:spTgt spid="11282"/>
                                        </p:tgtEl>
                                        <p:attrNameLst>
                                          <p:attrName>ppt_x</p:attrName>
                                        </p:attrNameLst>
                                      </p:cBhvr>
                                      <p:tavLst>
                                        <p:tav tm="0">
                                          <p:val>
                                            <p:strVal val="1+#ppt_w/2"/>
                                          </p:val>
                                        </p:tav>
                                        <p:tav tm="100000">
                                          <p:val>
                                            <p:strVal val="#ppt_x"/>
                                          </p:val>
                                        </p:tav>
                                      </p:tavLst>
                                    </p:anim>
                                    <p:anim calcmode="lin" valueType="num">
                                      <p:cBhvr additive="base">
                                        <p:cTn id="24" dur="500" fill="hold"/>
                                        <p:tgtEl>
                                          <p:spTgt spid="11282"/>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nodePh="1">
                                  <p:stCondLst>
                                    <p:cond delay="0"/>
                                  </p:stCondLst>
                                  <p:endCondLst>
                                    <p:cond evt="begin" delay="0">
                                      <p:tn val="27"/>
                                    </p:cond>
                                  </p:endCondLst>
                                  <p:childTnLst>
                                    <p:set>
                                      <p:cBhvr>
                                        <p:cTn id="28" dur="1" fill="hold">
                                          <p:stCondLst>
                                            <p:cond delay="0"/>
                                          </p:stCondLst>
                                        </p:cTn>
                                        <p:tgtEl>
                                          <p:spTgt spid="11300"/>
                                        </p:tgtEl>
                                        <p:attrNameLst>
                                          <p:attrName>style.visibility</p:attrName>
                                        </p:attrNameLst>
                                      </p:cBhvr>
                                      <p:to>
                                        <p:strVal val="visible"/>
                                      </p:to>
                                    </p:set>
                                    <p:anim calcmode="lin" valueType="num">
                                      <p:cBhvr additive="base">
                                        <p:cTn id="29" dur="500" fill="hold"/>
                                        <p:tgtEl>
                                          <p:spTgt spid="11300"/>
                                        </p:tgtEl>
                                        <p:attrNameLst>
                                          <p:attrName>ppt_x</p:attrName>
                                        </p:attrNameLst>
                                      </p:cBhvr>
                                      <p:tavLst>
                                        <p:tav tm="0">
                                          <p:val>
                                            <p:strVal val="0-#ppt_w/2"/>
                                          </p:val>
                                        </p:tav>
                                        <p:tav tm="100000">
                                          <p:val>
                                            <p:strVal val="#ppt_x"/>
                                          </p:val>
                                        </p:tav>
                                      </p:tavLst>
                                    </p:anim>
                                    <p:anim calcmode="lin" valueType="num">
                                      <p:cBhvr additive="base">
                                        <p:cTn id="30" dur="500" fill="hold"/>
                                        <p:tgtEl>
                                          <p:spTgt spid="11300"/>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nodePh="1">
                                  <p:stCondLst>
                                    <p:cond delay="0"/>
                                  </p:stCondLst>
                                  <p:endCondLst>
                                    <p:cond evt="begin" delay="0">
                                      <p:tn val="33"/>
                                    </p:cond>
                                  </p:endCondLst>
                                  <p:childTnLst>
                                    <p:set>
                                      <p:cBhvr>
                                        <p:cTn id="34" dur="1" fill="hold">
                                          <p:stCondLst>
                                            <p:cond delay="0"/>
                                          </p:stCondLst>
                                        </p:cTn>
                                        <p:tgtEl>
                                          <p:spTgt spid="11299"/>
                                        </p:tgtEl>
                                        <p:attrNameLst>
                                          <p:attrName>style.visibility</p:attrName>
                                        </p:attrNameLst>
                                      </p:cBhvr>
                                      <p:to>
                                        <p:strVal val="visible"/>
                                      </p:to>
                                    </p:set>
                                    <p:anim calcmode="lin" valueType="num">
                                      <p:cBhvr additive="base">
                                        <p:cTn id="35" dur="500" fill="hold"/>
                                        <p:tgtEl>
                                          <p:spTgt spid="11299"/>
                                        </p:tgtEl>
                                        <p:attrNameLst>
                                          <p:attrName>ppt_x</p:attrName>
                                        </p:attrNameLst>
                                      </p:cBhvr>
                                      <p:tavLst>
                                        <p:tav tm="0">
                                          <p:val>
                                            <p:strVal val="0-#ppt_w/2"/>
                                          </p:val>
                                        </p:tav>
                                        <p:tav tm="100000">
                                          <p:val>
                                            <p:strVal val="#ppt_x"/>
                                          </p:val>
                                        </p:tav>
                                      </p:tavLst>
                                    </p:anim>
                                    <p:anim calcmode="lin" valueType="num">
                                      <p:cBhvr additive="base">
                                        <p:cTn id="36" dur="500" fill="hold"/>
                                        <p:tgtEl>
                                          <p:spTgt spid="112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 grpId="0" animBg="1" autoUpdateAnimBg="0"/>
      <p:bldP spid="11278" grpId="0" animBg="1"/>
      <p:bldP spid="11279" grpId="0" animBg="1"/>
      <p:bldP spid="11281" grpId="0" autoUpdateAnimBg="0"/>
      <p:bldP spid="11282" grpId="0" autoUpdateAnimBg="0"/>
      <p:bldP spid="11299" grpId="0" autoUpdateAnimBg="0"/>
      <p:bldP spid="11300"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fld id="{171D06BE-545B-46C2-8D9A-DF31F759411C}" type="slidenum">
              <a:rPr lang="en-US"/>
              <a:pPr/>
              <a:t>16</a:t>
            </a:fld>
            <a:endParaRPr lang="en-US"/>
          </a:p>
        </p:txBody>
      </p:sp>
      <p:sp>
        <p:nvSpPr>
          <p:cNvPr id="14339" name="Rectangle 2"/>
          <p:cNvSpPr>
            <a:spLocks noGrp="1" noChangeArrowheads="1"/>
          </p:cNvSpPr>
          <p:nvPr>
            <p:ph type="title"/>
          </p:nvPr>
        </p:nvSpPr>
        <p:spPr>
          <a:xfrm>
            <a:off x="1638300" y="457200"/>
            <a:ext cx="6096000" cy="762000"/>
          </a:xfrm>
        </p:spPr>
        <p:txBody>
          <a:bodyPr/>
          <a:lstStyle/>
          <a:p>
            <a:pPr algn="ctr" eaLnBrk="1" hangingPunct="1"/>
            <a:r>
              <a:rPr lang="en-US" sz="4400" smtClean="0"/>
              <a:t>CONSTRUCTING THE PYRAMID OF POWER</a:t>
            </a:r>
            <a:endParaRPr lang="en-US" smtClean="0"/>
          </a:p>
        </p:txBody>
      </p:sp>
      <p:sp>
        <p:nvSpPr>
          <p:cNvPr id="14340" name="Rectangle 4"/>
          <p:cNvSpPr>
            <a:spLocks noChangeArrowheads="1"/>
          </p:cNvSpPr>
          <p:nvPr/>
        </p:nvSpPr>
        <p:spPr bwMode="auto">
          <a:xfrm>
            <a:off x="2895600" y="4191000"/>
            <a:ext cx="3581400" cy="685800"/>
          </a:xfrm>
          <a:prstGeom prst="rect">
            <a:avLst/>
          </a:prstGeom>
          <a:solidFill>
            <a:schemeClr val="accent1"/>
          </a:solidFill>
          <a:ln w="9525">
            <a:solidFill>
              <a:srgbClr val="000000"/>
            </a:solidFill>
            <a:miter lim="800000"/>
            <a:headEnd/>
            <a:tailEnd/>
          </a:ln>
          <a:effectLst/>
        </p:spPr>
        <p:txBody>
          <a:bodyPr wrap="none" anchor="ctr"/>
          <a:lstStyle/>
          <a:p>
            <a:pPr algn="ctr"/>
            <a:r>
              <a:rPr kumimoji="0" lang="en-US">
                <a:solidFill>
                  <a:schemeClr val="bg2"/>
                </a:solidFill>
              </a:rPr>
              <a:t>LESSER NOBLES</a:t>
            </a:r>
          </a:p>
          <a:p>
            <a:pPr algn="ctr"/>
            <a:r>
              <a:rPr kumimoji="0" lang="en-US">
                <a:solidFill>
                  <a:schemeClr val="bg2"/>
                </a:solidFill>
              </a:rPr>
              <a:t>(KNIGHTS)</a:t>
            </a:r>
          </a:p>
        </p:txBody>
      </p:sp>
      <p:sp>
        <p:nvSpPr>
          <p:cNvPr id="14341" name="Line 5"/>
          <p:cNvSpPr>
            <a:spLocks noChangeShapeType="1"/>
          </p:cNvSpPr>
          <p:nvPr/>
        </p:nvSpPr>
        <p:spPr bwMode="auto">
          <a:xfrm rot="10502190" flipH="1">
            <a:off x="2819400" y="4953000"/>
            <a:ext cx="457200" cy="685800"/>
          </a:xfrm>
          <a:prstGeom prst="line">
            <a:avLst/>
          </a:prstGeom>
          <a:noFill/>
          <a:ln w="9525">
            <a:solidFill>
              <a:schemeClr val="bg2"/>
            </a:solidFill>
            <a:round/>
            <a:headEnd/>
            <a:tailEnd type="triangle" w="med" len="med"/>
          </a:ln>
          <a:effectLst/>
        </p:spPr>
        <p:txBody>
          <a:bodyPr/>
          <a:lstStyle/>
          <a:p>
            <a:endParaRPr lang="en-US"/>
          </a:p>
        </p:txBody>
      </p:sp>
      <p:sp>
        <p:nvSpPr>
          <p:cNvPr id="14342" name="Line 6"/>
          <p:cNvSpPr>
            <a:spLocks noChangeShapeType="1"/>
          </p:cNvSpPr>
          <p:nvPr/>
        </p:nvSpPr>
        <p:spPr bwMode="auto">
          <a:xfrm rot="219851">
            <a:off x="6019800" y="4876800"/>
            <a:ext cx="457200" cy="762000"/>
          </a:xfrm>
          <a:prstGeom prst="line">
            <a:avLst/>
          </a:prstGeom>
          <a:noFill/>
          <a:ln w="9525">
            <a:solidFill>
              <a:schemeClr val="bg2"/>
            </a:solidFill>
            <a:round/>
            <a:headEnd/>
            <a:tailEnd type="triangle" w="med" len="med"/>
          </a:ln>
          <a:effectLst/>
        </p:spPr>
        <p:txBody>
          <a:bodyPr/>
          <a:lstStyle/>
          <a:p>
            <a:endParaRPr lang="en-US"/>
          </a:p>
        </p:txBody>
      </p:sp>
      <p:sp>
        <p:nvSpPr>
          <p:cNvPr id="14343" name="Text Box 7"/>
          <p:cNvSpPr txBox="1">
            <a:spLocks noChangeArrowheads="1"/>
          </p:cNvSpPr>
          <p:nvPr/>
        </p:nvSpPr>
        <p:spPr bwMode="auto">
          <a:xfrm>
            <a:off x="1676400" y="5151438"/>
            <a:ext cx="787400" cy="304800"/>
          </a:xfrm>
          <a:prstGeom prst="rect">
            <a:avLst/>
          </a:prstGeom>
          <a:noFill/>
          <a:ln w="9525">
            <a:noFill/>
            <a:miter lim="800000"/>
            <a:headEnd/>
            <a:tailEnd/>
          </a:ln>
          <a:effectLst/>
        </p:spPr>
        <p:txBody>
          <a:bodyPr wrap="none">
            <a:spAutoFit/>
          </a:bodyPr>
          <a:lstStyle/>
          <a:p>
            <a:r>
              <a:rPr kumimoji="0" lang="en-US" sz="1400">
                <a:solidFill>
                  <a:schemeClr val="bg2"/>
                </a:solidFill>
              </a:rPr>
              <a:t>LABOR</a:t>
            </a:r>
          </a:p>
        </p:txBody>
      </p:sp>
      <p:sp>
        <p:nvSpPr>
          <p:cNvPr id="14344" name="Text Box 8"/>
          <p:cNvSpPr txBox="1">
            <a:spLocks noChangeArrowheads="1"/>
          </p:cNvSpPr>
          <p:nvPr/>
        </p:nvSpPr>
        <p:spPr bwMode="auto">
          <a:xfrm>
            <a:off x="6477000" y="5151438"/>
            <a:ext cx="1289050" cy="304800"/>
          </a:xfrm>
          <a:prstGeom prst="rect">
            <a:avLst/>
          </a:prstGeom>
          <a:noFill/>
          <a:ln w="9525">
            <a:noFill/>
            <a:miter lim="800000"/>
            <a:headEnd/>
            <a:tailEnd/>
          </a:ln>
          <a:effectLst/>
        </p:spPr>
        <p:txBody>
          <a:bodyPr wrap="none">
            <a:spAutoFit/>
          </a:bodyPr>
          <a:lstStyle/>
          <a:p>
            <a:r>
              <a:rPr kumimoji="0" lang="en-US" sz="1400">
                <a:solidFill>
                  <a:schemeClr val="bg2"/>
                </a:solidFill>
              </a:rPr>
              <a:t>PROTECTION</a:t>
            </a:r>
          </a:p>
        </p:txBody>
      </p:sp>
      <p:sp>
        <p:nvSpPr>
          <p:cNvPr id="51209" name="Rectangle 9"/>
          <p:cNvSpPr>
            <a:spLocks noChangeArrowheads="1"/>
          </p:cNvSpPr>
          <p:nvPr/>
        </p:nvSpPr>
        <p:spPr bwMode="auto">
          <a:xfrm>
            <a:off x="3352800" y="2819400"/>
            <a:ext cx="2743200" cy="685800"/>
          </a:xfrm>
          <a:prstGeom prst="rect">
            <a:avLst/>
          </a:prstGeom>
          <a:solidFill>
            <a:srgbClr val="FFCC00"/>
          </a:solidFill>
          <a:ln w="9525">
            <a:solidFill>
              <a:srgbClr val="000000"/>
            </a:solidFill>
            <a:miter lim="800000"/>
            <a:headEnd/>
            <a:tailEnd/>
          </a:ln>
          <a:effectLst/>
        </p:spPr>
        <p:txBody>
          <a:bodyPr wrap="none" anchor="ctr"/>
          <a:lstStyle/>
          <a:p>
            <a:pPr algn="ctr"/>
            <a:r>
              <a:rPr kumimoji="0" lang="en-US">
                <a:solidFill>
                  <a:schemeClr val="bg2"/>
                </a:solidFill>
              </a:rPr>
              <a:t>POWERFUL</a:t>
            </a:r>
          </a:p>
          <a:p>
            <a:pPr algn="ctr"/>
            <a:r>
              <a:rPr kumimoji="0" lang="en-US">
                <a:solidFill>
                  <a:schemeClr val="bg2"/>
                </a:solidFill>
              </a:rPr>
              <a:t>NOBLES</a:t>
            </a:r>
          </a:p>
        </p:txBody>
      </p:sp>
      <p:sp>
        <p:nvSpPr>
          <p:cNvPr id="51211" name="Line 11"/>
          <p:cNvSpPr>
            <a:spLocks noChangeShapeType="1"/>
          </p:cNvSpPr>
          <p:nvPr/>
        </p:nvSpPr>
        <p:spPr bwMode="auto">
          <a:xfrm rot="10590674" flipH="1">
            <a:off x="3505200" y="3505200"/>
            <a:ext cx="304800" cy="609600"/>
          </a:xfrm>
          <a:prstGeom prst="line">
            <a:avLst/>
          </a:prstGeom>
          <a:noFill/>
          <a:ln w="9525">
            <a:solidFill>
              <a:schemeClr val="bg2"/>
            </a:solidFill>
            <a:round/>
            <a:headEnd/>
            <a:tailEnd type="triangle" w="med" len="med"/>
          </a:ln>
          <a:effectLst/>
        </p:spPr>
        <p:txBody>
          <a:bodyPr/>
          <a:lstStyle/>
          <a:p>
            <a:endParaRPr lang="en-US"/>
          </a:p>
        </p:txBody>
      </p:sp>
      <p:sp>
        <p:nvSpPr>
          <p:cNvPr id="51212" name="Line 12"/>
          <p:cNvSpPr>
            <a:spLocks noChangeShapeType="1"/>
          </p:cNvSpPr>
          <p:nvPr/>
        </p:nvSpPr>
        <p:spPr bwMode="auto">
          <a:xfrm rot="-197150">
            <a:off x="5486400" y="3505200"/>
            <a:ext cx="304800" cy="685800"/>
          </a:xfrm>
          <a:prstGeom prst="line">
            <a:avLst/>
          </a:prstGeom>
          <a:noFill/>
          <a:ln w="9525">
            <a:solidFill>
              <a:schemeClr val="bg2"/>
            </a:solidFill>
            <a:round/>
            <a:headEnd/>
            <a:tailEnd type="triangle" w="med" len="med"/>
          </a:ln>
          <a:effectLst/>
        </p:spPr>
        <p:txBody>
          <a:bodyPr/>
          <a:lstStyle/>
          <a:p>
            <a:endParaRPr lang="en-US"/>
          </a:p>
        </p:txBody>
      </p:sp>
      <p:sp>
        <p:nvSpPr>
          <p:cNvPr id="14348" name="Rectangle 15"/>
          <p:cNvSpPr>
            <a:spLocks noChangeArrowheads="1"/>
          </p:cNvSpPr>
          <p:nvPr/>
        </p:nvSpPr>
        <p:spPr bwMode="auto">
          <a:xfrm>
            <a:off x="2438400" y="5638800"/>
            <a:ext cx="4419600" cy="762000"/>
          </a:xfrm>
          <a:prstGeom prst="rect">
            <a:avLst/>
          </a:prstGeom>
          <a:solidFill>
            <a:srgbClr val="008000"/>
          </a:solidFill>
          <a:ln w="9525">
            <a:solidFill>
              <a:srgbClr val="000000"/>
            </a:solidFill>
            <a:miter lim="800000"/>
            <a:headEnd/>
            <a:tailEnd/>
          </a:ln>
          <a:effectLst/>
        </p:spPr>
        <p:txBody>
          <a:bodyPr wrap="none" anchor="ctr"/>
          <a:lstStyle/>
          <a:p>
            <a:pPr algn="ctr"/>
            <a:r>
              <a:rPr kumimoji="0" lang="en-US">
                <a:solidFill>
                  <a:schemeClr val="bg2"/>
                </a:solidFill>
              </a:rPr>
              <a:t>SERFS AND FREEMEN</a:t>
            </a:r>
          </a:p>
        </p:txBody>
      </p:sp>
      <p:sp>
        <p:nvSpPr>
          <p:cNvPr id="51216" name="Text Box 16"/>
          <p:cNvSpPr txBox="1">
            <a:spLocks noChangeArrowheads="1"/>
          </p:cNvSpPr>
          <p:nvPr/>
        </p:nvSpPr>
        <p:spPr bwMode="auto">
          <a:xfrm>
            <a:off x="6400800" y="3429000"/>
            <a:ext cx="1289050" cy="517525"/>
          </a:xfrm>
          <a:prstGeom prst="rect">
            <a:avLst/>
          </a:prstGeom>
          <a:noFill/>
          <a:ln w="9525">
            <a:noFill/>
            <a:miter lim="800000"/>
            <a:headEnd/>
            <a:tailEnd/>
          </a:ln>
          <a:effectLst/>
        </p:spPr>
        <p:txBody>
          <a:bodyPr wrap="none">
            <a:spAutoFit/>
          </a:bodyPr>
          <a:lstStyle/>
          <a:p>
            <a:r>
              <a:rPr kumimoji="0" lang="en-US" sz="1400">
                <a:solidFill>
                  <a:schemeClr val="bg2"/>
                </a:solidFill>
              </a:rPr>
              <a:t>LAND AND</a:t>
            </a:r>
          </a:p>
          <a:p>
            <a:r>
              <a:rPr kumimoji="0" lang="en-US" sz="1400">
                <a:solidFill>
                  <a:schemeClr val="bg2"/>
                </a:solidFill>
              </a:rPr>
              <a:t>PROTECTION</a:t>
            </a:r>
          </a:p>
        </p:txBody>
      </p:sp>
      <p:sp>
        <p:nvSpPr>
          <p:cNvPr id="51219" name="Text Box 19"/>
          <p:cNvSpPr txBox="1">
            <a:spLocks noChangeArrowheads="1"/>
          </p:cNvSpPr>
          <p:nvPr/>
        </p:nvSpPr>
        <p:spPr bwMode="auto">
          <a:xfrm>
            <a:off x="1371600" y="3505200"/>
            <a:ext cx="1836738" cy="517525"/>
          </a:xfrm>
          <a:prstGeom prst="rect">
            <a:avLst/>
          </a:prstGeom>
          <a:noFill/>
          <a:ln w="9525">
            <a:noFill/>
            <a:miter lim="800000"/>
            <a:headEnd/>
            <a:tailEnd/>
          </a:ln>
          <a:effectLst/>
        </p:spPr>
        <p:txBody>
          <a:bodyPr wrap="none">
            <a:spAutoFit/>
          </a:bodyPr>
          <a:lstStyle/>
          <a:p>
            <a:pPr algn="ctr"/>
            <a:r>
              <a:rPr kumimoji="0" lang="en-US" sz="1400">
                <a:solidFill>
                  <a:schemeClr val="bg2"/>
                </a:solidFill>
              </a:rPr>
              <a:t>LOYALTY AND</a:t>
            </a:r>
          </a:p>
          <a:p>
            <a:pPr algn="ctr"/>
            <a:r>
              <a:rPr kumimoji="0" lang="en-US" sz="1400">
                <a:solidFill>
                  <a:schemeClr val="bg2"/>
                </a:solidFill>
              </a:rPr>
              <a:t>MILITARY SERVICE</a:t>
            </a:r>
          </a:p>
        </p:txBody>
      </p:sp>
      <p:sp>
        <p:nvSpPr>
          <p:cNvPr id="2" name="TextBox 1"/>
          <p:cNvSpPr txBox="1"/>
          <p:nvPr/>
        </p:nvSpPr>
        <p:spPr>
          <a:xfrm>
            <a:off x="609600" y="1308100"/>
            <a:ext cx="7848600" cy="1200150"/>
          </a:xfrm>
          <a:prstGeom prst="rect">
            <a:avLst/>
          </a:prstGeom>
          <a:noFill/>
        </p:spPr>
        <p:txBody>
          <a:bodyPr>
            <a:spAutoFit/>
          </a:bodyPr>
          <a:lstStyle/>
          <a:p>
            <a:pPr algn="ctr">
              <a:defRPr/>
            </a:pPr>
            <a:r>
              <a:rPr lang="en-US" dirty="0">
                <a:latin typeface="+mn-lt"/>
              </a:rPr>
              <a:t>The next level of Feudal Society was made up of Powerful Nobles.</a:t>
            </a:r>
          </a:p>
          <a:p>
            <a:pPr algn="ctr">
              <a:defRPr/>
            </a:pPr>
            <a:r>
              <a:rPr lang="en-US" dirty="0">
                <a:latin typeface="+mn-lt"/>
              </a:rPr>
              <a:t>In return for their loyalty and service, they received land.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1209"/>
                                        </p:tgtEl>
                                        <p:attrNameLst>
                                          <p:attrName>style.visibility</p:attrName>
                                        </p:attrNameLst>
                                      </p:cBhvr>
                                      <p:to>
                                        <p:strVal val="visible"/>
                                      </p:to>
                                    </p:set>
                                    <p:anim calcmode="lin" valueType="num">
                                      <p:cBhvr>
                                        <p:cTn id="7" dur="500" fill="hold"/>
                                        <p:tgtEl>
                                          <p:spTgt spid="51209"/>
                                        </p:tgtEl>
                                        <p:attrNameLst>
                                          <p:attrName>ppt_w</p:attrName>
                                        </p:attrNameLst>
                                      </p:cBhvr>
                                      <p:tavLst>
                                        <p:tav tm="0">
                                          <p:val>
                                            <p:fltVal val="0"/>
                                          </p:val>
                                        </p:tav>
                                        <p:tav tm="100000">
                                          <p:val>
                                            <p:strVal val="#ppt_w"/>
                                          </p:val>
                                        </p:tav>
                                      </p:tavLst>
                                    </p:anim>
                                    <p:anim calcmode="lin" valueType="num">
                                      <p:cBhvr>
                                        <p:cTn id="8" dur="500" fill="hold"/>
                                        <p:tgtEl>
                                          <p:spTgt spid="51209"/>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51211"/>
                                        </p:tgtEl>
                                        <p:attrNameLst>
                                          <p:attrName>style.visibility</p:attrName>
                                        </p:attrNameLst>
                                      </p:cBhvr>
                                      <p:to>
                                        <p:strVal val="visible"/>
                                      </p:to>
                                    </p:set>
                                  </p:childTnLst>
                                </p:cTn>
                              </p:par>
                            </p:childTnLst>
                          </p:cTn>
                        </p:par>
                        <p:par>
                          <p:cTn id="12" fill="hold" nodeType="afterGroup">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51219"/>
                                        </p:tgtEl>
                                        <p:attrNameLst>
                                          <p:attrName>style.visibility</p:attrName>
                                        </p:attrNameLst>
                                      </p:cBhvr>
                                      <p:to>
                                        <p:strVal val="visible"/>
                                      </p:to>
                                    </p:set>
                                    <p:anim calcmode="lin" valueType="num">
                                      <p:cBhvr additive="base">
                                        <p:cTn id="15" dur="500" fill="hold"/>
                                        <p:tgtEl>
                                          <p:spTgt spid="51219"/>
                                        </p:tgtEl>
                                        <p:attrNameLst>
                                          <p:attrName>ppt_x</p:attrName>
                                        </p:attrNameLst>
                                      </p:cBhvr>
                                      <p:tavLst>
                                        <p:tav tm="0">
                                          <p:val>
                                            <p:strVal val="0-#ppt_w/2"/>
                                          </p:val>
                                        </p:tav>
                                        <p:tav tm="100000">
                                          <p:val>
                                            <p:strVal val="#ppt_x"/>
                                          </p:val>
                                        </p:tav>
                                      </p:tavLst>
                                    </p:anim>
                                    <p:anim calcmode="lin" valueType="num">
                                      <p:cBhvr additive="base">
                                        <p:cTn id="16" dur="500" fill="hold"/>
                                        <p:tgtEl>
                                          <p:spTgt spid="51219"/>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500"/>
                            </p:stCondLst>
                            <p:childTnLst>
                              <p:par>
                                <p:cTn id="18" presetID="1" presetClass="entr" presetSubtype="0" fill="hold" grpId="0" nodeType="afterEffect">
                                  <p:stCondLst>
                                    <p:cond delay="2000"/>
                                  </p:stCondLst>
                                  <p:childTnLst>
                                    <p:set>
                                      <p:cBhvr>
                                        <p:cTn id="19" dur="1" fill="hold">
                                          <p:stCondLst>
                                            <p:cond delay="499"/>
                                          </p:stCondLst>
                                        </p:cTn>
                                        <p:tgtEl>
                                          <p:spTgt spid="51212"/>
                                        </p:tgtEl>
                                        <p:attrNameLst>
                                          <p:attrName>style.visibility</p:attrName>
                                        </p:attrNameLst>
                                      </p:cBhvr>
                                      <p:to>
                                        <p:strVal val="visible"/>
                                      </p:to>
                                    </p:set>
                                  </p:childTnLst>
                                </p:cTn>
                              </p:par>
                            </p:childTnLst>
                          </p:cTn>
                        </p:par>
                        <p:par>
                          <p:cTn id="20" fill="hold" nodeType="afterGroup">
                            <p:stCondLst>
                              <p:cond delay="4000"/>
                            </p:stCondLst>
                            <p:childTnLst>
                              <p:par>
                                <p:cTn id="21" presetID="2" presetClass="entr" presetSubtype="2" fill="hold" grpId="0" nodeType="afterEffect">
                                  <p:stCondLst>
                                    <p:cond delay="0"/>
                                  </p:stCondLst>
                                  <p:childTnLst>
                                    <p:set>
                                      <p:cBhvr>
                                        <p:cTn id="22" dur="1" fill="hold">
                                          <p:stCondLst>
                                            <p:cond delay="0"/>
                                          </p:stCondLst>
                                        </p:cTn>
                                        <p:tgtEl>
                                          <p:spTgt spid="51216"/>
                                        </p:tgtEl>
                                        <p:attrNameLst>
                                          <p:attrName>style.visibility</p:attrName>
                                        </p:attrNameLst>
                                      </p:cBhvr>
                                      <p:to>
                                        <p:strVal val="visible"/>
                                      </p:to>
                                    </p:set>
                                    <p:anim calcmode="lin" valueType="num">
                                      <p:cBhvr additive="base">
                                        <p:cTn id="23" dur="500" fill="hold"/>
                                        <p:tgtEl>
                                          <p:spTgt spid="51216"/>
                                        </p:tgtEl>
                                        <p:attrNameLst>
                                          <p:attrName>ppt_x</p:attrName>
                                        </p:attrNameLst>
                                      </p:cBhvr>
                                      <p:tavLst>
                                        <p:tav tm="0">
                                          <p:val>
                                            <p:strVal val="1+#ppt_w/2"/>
                                          </p:val>
                                        </p:tav>
                                        <p:tav tm="100000">
                                          <p:val>
                                            <p:strVal val="#ppt_x"/>
                                          </p:val>
                                        </p:tav>
                                      </p:tavLst>
                                    </p:anim>
                                    <p:anim calcmode="lin" valueType="num">
                                      <p:cBhvr additive="base">
                                        <p:cTn id="24" dur="500" fill="hold"/>
                                        <p:tgtEl>
                                          <p:spTgt spid="512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9" grpId="0" animBg="1" autoUpdateAnimBg="0"/>
      <p:bldP spid="51211" grpId="0" animBg="1"/>
      <p:bldP spid="51212" grpId="0" animBg="1"/>
      <p:bldP spid="51216" grpId="0" autoUpdateAnimBg="0"/>
      <p:bldP spid="51219"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fld id="{2A294F5E-9312-4514-9B53-25EA2C08C3C4}" type="slidenum">
              <a:rPr lang="en-US"/>
              <a:pPr/>
              <a:t>17</a:t>
            </a:fld>
            <a:endParaRPr lang="en-US"/>
          </a:p>
        </p:txBody>
      </p:sp>
      <p:sp>
        <p:nvSpPr>
          <p:cNvPr id="15363" name="Rectangle 2"/>
          <p:cNvSpPr>
            <a:spLocks noGrp="1" noChangeArrowheads="1"/>
          </p:cNvSpPr>
          <p:nvPr>
            <p:ph type="title"/>
          </p:nvPr>
        </p:nvSpPr>
        <p:spPr>
          <a:xfrm>
            <a:off x="1981200" y="457200"/>
            <a:ext cx="6096000" cy="762000"/>
          </a:xfrm>
        </p:spPr>
        <p:txBody>
          <a:bodyPr/>
          <a:lstStyle/>
          <a:p>
            <a:pPr algn="ctr" eaLnBrk="1" hangingPunct="1"/>
            <a:r>
              <a:rPr lang="en-US" sz="4400" smtClean="0"/>
              <a:t>CONSTRUCTING THE PYRAMID OF POWER</a:t>
            </a:r>
            <a:endParaRPr lang="en-US" smtClean="0"/>
          </a:p>
        </p:txBody>
      </p:sp>
      <p:sp>
        <p:nvSpPr>
          <p:cNvPr id="15364" name="Rectangle 4"/>
          <p:cNvSpPr>
            <a:spLocks noChangeArrowheads="1"/>
          </p:cNvSpPr>
          <p:nvPr/>
        </p:nvSpPr>
        <p:spPr bwMode="auto">
          <a:xfrm>
            <a:off x="2895600" y="4191000"/>
            <a:ext cx="3581400" cy="685800"/>
          </a:xfrm>
          <a:prstGeom prst="rect">
            <a:avLst/>
          </a:prstGeom>
          <a:solidFill>
            <a:schemeClr val="accent1"/>
          </a:solidFill>
          <a:ln w="9525">
            <a:solidFill>
              <a:srgbClr val="000000"/>
            </a:solidFill>
            <a:miter lim="800000"/>
            <a:headEnd/>
            <a:tailEnd/>
          </a:ln>
          <a:effectLst/>
        </p:spPr>
        <p:txBody>
          <a:bodyPr wrap="none" anchor="ctr"/>
          <a:lstStyle/>
          <a:p>
            <a:pPr algn="ctr"/>
            <a:r>
              <a:rPr kumimoji="0" lang="en-US">
                <a:solidFill>
                  <a:schemeClr val="bg2"/>
                </a:solidFill>
              </a:rPr>
              <a:t>LESSER NOBLES</a:t>
            </a:r>
          </a:p>
          <a:p>
            <a:pPr algn="ctr"/>
            <a:r>
              <a:rPr kumimoji="0" lang="en-US">
                <a:solidFill>
                  <a:schemeClr val="bg2"/>
                </a:solidFill>
              </a:rPr>
              <a:t>(KNIGHTS)</a:t>
            </a:r>
          </a:p>
        </p:txBody>
      </p:sp>
      <p:sp>
        <p:nvSpPr>
          <p:cNvPr id="15365" name="Line 5"/>
          <p:cNvSpPr>
            <a:spLocks noChangeShapeType="1"/>
          </p:cNvSpPr>
          <p:nvPr/>
        </p:nvSpPr>
        <p:spPr bwMode="auto">
          <a:xfrm rot="10502190" flipH="1">
            <a:off x="2819400" y="4953000"/>
            <a:ext cx="457200" cy="685800"/>
          </a:xfrm>
          <a:prstGeom prst="line">
            <a:avLst/>
          </a:prstGeom>
          <a:noFill/>
          <a:ln w="9525">
            <a:solidFill>
              <a:schemeClr val="bg2"/>
            </a:solidFill>
            <a:round/>
            <a:headEnd/>
            <a:tailEnd type="triangle" w="med" len="med"/>
          </a:ln>
          <a:effectLst/>
        </p:spPr>
        <p:txBody>
          <a:bodyPr/>
          <a:lstStyle/>
          <a:p>
            <a:endParaRPr lang="en-US"/>
          </a:p>
        </p:txBody>
      </p:sp>
      <p:sp>
        <p:nvSpPr>
          <p:cNvPr id="15366" name="Line 6"/>
          <p:cNvSpPr>
            <a:spLocks noChangeShapeType="1"/>
          </p:cNvSpPr>
          <p:nvPr/>
        </p:nvSpPr>
        <p:spPr bwMode="auto">
          <a:xfrm rot="219851">
            <a:off x="6019800" y="4876800"/>
            <a:ext cx="457200" cy="762000"/>
          </a:xfrm>
          <a:prstGeom prst="line">
            <a:avLst/>
          </a:prstGeom>
          <a:noFill/>
          <a:ln w="9525">
            <a:solidFill>
              <a:schemeClr val="bg2"/>
            </a:solidFill>
            <a:round/>
            <a:headEnd/>
            <a:tailEnd type="triangle" w="med" len="med"/>
          </a:ln>
          <a:effectLst/>
        </p:spPr>
        <p:txBody>
          <a:bodyPr/>
          <a:lstStyle/>
          <a:p>
            <a:endParaRPr lang="en-US"/>
          </a:p>
        </p:txBody>
      </p:sp>
      <p:sp>
        <p:nvSpPr>
          <p:cNvPr id="15367" name="Text Box 7"/>
          <p:cNvSpPr txBox="1">
            <a:spLocks noChangeArrowheads="1"/>
          </p:cNvSpPr>
          <p:nvPr/>
        </p:nvSpPr>
        <p:spPr bwMode="auto">
          <a:xfrm>
            <a:off x="1676400" y="5151438"/>
            <a:ext cx="787400" cy="304800"/>
          </a:xfrm>
          <a:prstGeom prst="rect">
            <a:avLst/>
          </a:prstGeom>
          <a:noFill/>
          <a:ln w="9525">
            <a:noFill/>
            <a:miter lim="800000"/>
            <a:headEnd/>
            <a:tailEnd/>
          </a:ln>
          <a:effectLst/>
        </p:spPr>
        <p:txBody>
          <a:bodyPr wrap="none">
            <a:spAutoFit/>
          </a:bodyPr>
          <a:lstStyle/>
          <a:p>
            <a:r>
              <a:rPr kumimoji="0" lang="en-US" sz="1400">
                <a:solidFill>
                  <a:schemeClr val="bg2"/>
                </a:solidFill>
              </a:rPr>
              <a:t>LABOR</a:t>
            </a:r>
          </a:p>
        </p:txBody>
      </p:sp>
      <p:sp>
        <p:nvSpPr>
          <p:cNvPr id="15368" name="Text Box 8"/>
          <p:cNvSpPr txBox="1">
            <a:spLocks noChangeArrowheads="1"/>
          </p:cNvSpPr>
          <p:nvPr/>
        </p:nvSpPr>
        <p:spPr bwMode="auto">
          <a:xfrm>
            <a:off x="6477000" y="5151438"/>
            <a:ext cx="1289050" cy="304800"/>
          </a:xfrm>
          <a:prstGeom prst="rect">
            <a:avLst/>
          </a:prstGeom>
          <a:noFill/>
          <a:ln w="9525">
            <a:noFill/>
            <a:miter lim="800000"/>
            <a:headEnd/>
            <a:tailEnd/>
          </a:ln>
          <a:effectLst/>
        </p:spPr>
        <p:txBody>
          <a:bodyPr wrap="none">
            <a:spAutoFit/>
          </a:bodyPr>
          <a:lstStyle/>
          <a:p>
            <a:r>
              <a:rPr kumimoji="0" lang="en-US" sz="1400">
                <a:solidFill>
                  <a:schemeClr val="bg2"/>
                </a:solidFill>
              </a:rPr>
              <a:t>PROTECTION</a:t>
            </a:r>
          </a:p>
        </p:txBody>
      </p:sp>
      <p:sp>
        <p:nvSpPr>
          <p:cNvPr id="15369" name="Rectangle 9"/>
          <p:cNvSpPr>
            <a:spLocks noChangeArrowheads="1"/>
          </p:cNvSpPr>
          <p:nvPr/>
        </p:nvSpPr>
        <p:spPr bwMode="auto">
          <a:xfrm>
            <a:off x="3352800" y="2819400"/>
            <a:ext cx="2743200" cy="685800"/>
          </a:xfrm>
          <a:prstGeom prst="rect">
            <a:avLst/>
          </a:prstGeom>
          <a:solidFill>
            <a:srgbClr val="FFCC00"/>
          </a:solidFill>
          <a:ln w="9525">
            <a:solidFill>
              <a:srgbClr val="000000"/>
            </a:solidFill>
            <a:miter lim="800000"/>
            <a:headEnd/>
            <a:tailEnd/>
          </a:ln>
          <a:effectLst/>
        </p:spPr>
        <p:txBody>
          <a:bodyPr wrap="none" anchor="ctr"/>
          <a:lstStyle/>
          <a:p>
            <a:pPr algn="ctr"/>
            <a:r>
              <a:rPr kumimoji="0" lang="en-US" dirty="0">
                <a:solidFill>
                  <a:schemeClr val="bg2"/>
                </a:solidFill>
              </a:rPr>
              <a:t>POWERFUL</a:t>
            </a:r>
          </a:p>
          <a:p>
            <a:pPr algn="ctr"/>
            <a:r>
              <a:rPr kumimoji="0" lang="en-US" dirty="0" smtClean="0">
                <a:solidFill>
                  <a:schemeClr val="bg2"/>
                </a:solidFill>
              </a:rPr>
              <a:t>NOBLES/LORDS</a:t>
            </a:r>
            <a:endParaRPr kumimoji="0" lang="en-US" dirty="0">
              <a:solidFill>
                <a:schemeClr val="bg2"/>
              </a:solidFill>
            </a:endParaRPr>
          </a:p>
        </p:txBody>
      </p:sp>
      <p:sp>
        <p:nvSpPr>
          <p:cNvPr id="57354" name="Rectangle 10"/>
          <p:cNvSpPr>
            <a:spLocks noChangeArrowheads="1"/>
          </p:cNvSpPr>
          <p:nvPr/>
        </p:nvSpPr>
        <p:spPr bwMode="auto">
          <a:xfrm>
            <a:off x="3886200" y="1524000"/>
            <a:ext cx="1447800" cy="533400"/>
          </a:xfrm>
          <a:prstGeom prst="rect">
            <a:avLst/>
          </a:prstGeom>
          <a:solidFill>
            <a:srgbClr val="FF6600"/>
          </a:solidFill>
          <a:ln w="9525">
            <a:solidFill>
              <a:srgbClr val="000000"/>
            </a:solidFill>
            <a:miter lim="800000"/>
            <a:headEnd/>
            <a:tailEnd/>
          </a:ln>
          <a:effectLst/>
        </p:spPr>
        <p:txBody>
          <a:bodyPr wrap="none" anchor="ctr"/>
          <a:lstStyle/>
          <a:p>
            <a:pPr algn="ctr"/>
            <a:r>
              <a:rPr kumimoji="0" lang="en-US">
                <a:solidFill>
                  <a:schemeClr val="bg2"/>
                </a:solidFill>
              </a:rPr>
              <a:t>KING</a:t>
            </a:r>
          </a:p>
        </p:txBody>
      </p:sp>
      <p:sp>
        <p:nvSpPr>
          <p:cNvPr id="15371" name="Line 11"/>
          <p:cNvSpPr>
            <a:spLocks noChangeShapeType="1"/>
          </p:cNvSpPr>
          <p:nvPr/>
        </p:nvSpPr>
        <p:spPr bwMode="auto">
          <a:xfrm rot="10590674" flipH="1">
            <a:off x="3505200" y="3505200"/>
            <a:ext cx="304800" cy="609600"/>
          </a:xfrm>
          <a:prstGeom prst="line">
            <a:avLst/>
          </a:prstGeom>
          <a:noFill/>
          <a:ln w="9525">
            <a:solidFill>
              <a:schemeClr val="bg2"/>
            </a:solidFill>
            <a:round/>
            <a:headEnd/>
            <a:tailEnd type="triangle" w="med" len="med"/>
          </a:ln>
          <a:effectLst/>
        </p:spPr>
        <p:txBody>
          <a:bodyPr/>
          <a:lstStyle/>
          <a:p>
            <a:endParaRPr lang="en-US"/>
          </a:p>
        </p:txBody>
      </p:sp>
      <p:sp>
        <p:nvSpPr>
          <p:cNvPr id="15372" name="Line 12"/>
          <p:cNvSpPr>
            <a:spLocks noChangeShapeType="1"/>
          </p:cNvSpPr>
          <p:nvPr/>
        </p:nvSpPr>
        <p:spPr bwMode="auto">
          <a:xfrm rot="-197150">
            <a:off x="5486400" y="3505200"/>
            <a:ext cx="304800" cy="685800"/>
          </a:xfrm>
          <a:prstGeom prst="line">
            <a:avLst/>
          </a:prstGeom>
          <a:noFill/>
          <a:ln w="9525">
            <a:solidFill>
              <a:schemeClr val="bg2"/>
            </a:solidFill>
            <a:round/>
            <a:headEnd/>
            <a:tailEnd type="triangle" w="med" len="med"/>
          </a:ln>
          <a:effectLst/>
        </p:spPr>
        <p:txBody>
          <a:bodyPr/>
          <a:lstStyle/>
          <a:p>
            <a:endParaRPr lang="en-US"/>
          </a:p>
        </p:txBody>
      </p:sp>
      <p:sp>
        <p:nvSpPr>
          <p:cNvPr id="57357" name="Line 13"/>
          <p:cNvSpPr>
            <a:spLocks noChangeShapeType="1"/>
          </p:cNvSpPr>
          <p:nvPr/>
        </p:nvSpPr>
        <p:spPr bwMode="auto">
          <a:xfrm rot="10563668" flipH="1">
            <a:off x="4038600" y="2133600"/>
            <a:ext cx="304800" cy="609600"/>
          </a:xfrm>
          <a:prstGeom prst="line">
            <a:avLst/>
          </a:prstGeom>
          <a:noFill/>
          <a:ln w="9525">
            <a:solidFill>
              <a:schemeClr val="bg2"/>
            </a:solidFill>
            <a:round/>
            <a:headEnd/>
            <a:tailEnd type="triangle" w="med" len="med"/>
          </a:ln>
          <a:effectLst/>
        </p:spPr>
        <p:txBody>
          <a:bodyPr/>
          <a:lstStyle/>
          <a:p>
            <a:endParaRPr lang="en-US"/>
          </a:p>
        </p:txBody>
      </p:sp>
      <p:sp>
        <p:nvSpPr>
          <p:cNvPr id="57358" name="Line 14"/>
          <p:cNvSpPr>
            <a:spLocks noChangeShapeType="1"/>
          </p:cNvSpPr>
          <p:nvPr/>
        </p:nvSpPr>
        <p:spPr bwMode="auto">
          <a:xfrm rot="-215287">
            <a:off x="4953000" y="2133600"/>
            <a:ext cx="228600" cy="609600"/>
          </a:xfrm>
          <a:prstGeom prst="line">
            <a:avLst/>
          </a:prstGeom>
          <a:noFill/>
          <a:ln w="9525">
            <a:solidFill>
              <a:schemeClr val="bg2"/>
            </a:solidFill>
            <a:round/>
            <a:headEnd/>
            <a:tailEnd type="triangle" w="med" len="med"/>
          </a:ln>
          <a:effectLst/>
        </p:spPr>
        <p:txBody>
          <a:bodyPr/>
          <a:lstStyle/>
          <a:p>
            <a:endParaRPr lang="en-US"/>
          </a:p>
        </p:txBody>
      </p:sp>
      <p:sp>
        <p:nvSpPr>
          <p:cNvPr id="15375" name="Rectangle 15"/>
          <p:cNvSpPr>
            <a:spLocks noChangeArrowheads="1"/>
          </p:cNvSpPr>
          <p:nvPr/>
        </p:nvSpPr>
        <p:spPr bwMode="auto">
          <a:xfrm>
            <a:off x="2438400" y="5638800"/>
            <a:ext cx="4419600" cy="762000"/>
          </a:xfrm>
          <a:prstGeom prst="rect">
            <a:avLst/>
          </a:prstGeom>
          <a:solidFill>
            <a:srgbClr val="008000"/>
          </a:solidFill>
          <a:ln w="9525">
            <a:solidFill>
              <a:srgbClr val="000000"/>
            </a:solidFill>
            <a:miter lim="800000"/>
            <a:headEnd/>
            <a:tailEnd/>
          </a:ln>
          <a:effectLst/>
        </p:spPr>
        <p:txBody>
          <a:bodyPr wrap="none" anchor="ctr"/>
          <a:lstStyle/>
          <a:p>
            <a:pPr algn="ctr"/>
            <a:r>
              <a:rPr kumimoji="0" lang="en-US">
                <a:solidFill>
                  <a:schemeClr val="bg2"/>
                </a:solidFill>
              </a:rPr>
              <a:t>SERFS AND FREEMEN</a:t>
            </a:r>
          </a:p>
        </p:txBody>
      </p:sp>
      <p:sp>
        <p:nvSpPr>
          <p:cNvPr id="15376" name="Text Box 16"/>
          <p:cNvSpPr txBox="1">
            <a:spLocks noChangeArrowheads="1"/>
          </p:cNvSpPr>
          <p:nvPr/>
        </p:nvSpPr>
        <p:spPr bwMode="auto">
          <a:xfrm>
            <a:off x="6400800" y="3429000"/>
            <a:ext cx="1289050" cy="517525"/>
          </a:xfrm>
          <a:prstGeom prst="rect">
            <a:avLst/>
          </a:prstGeom>
          <a:noFill/>
          <a:ln w="9525">
            <a:noFill/>
            <a:miter lim="800000"/>
            <a:headEnd/>
            <a:tailEnd/>
          </a:ln>
          <a:effectLst/>
        </p:spPr>
        <p:txBody>
          <a:bodyPr wrap="none">
            <a:spAutoFit/>
          </a:bodyPr>
          <a:lstStyle/>
          <a:p>
            <a:r>
              <a:rPr kumimoji="0" lang="en-US" sz="1400">
                <a:solidFill>
                  <a:schemeClr val="bg2"/>
                </a:solidFill>
              </a:rPr>
              <a:t>LAND AND</a:t>
            </a:r>
          </a:p>
          <a:p>
            <a:r>
              <a:rPr kumimoji="0" lang="en-US" sz="1400">
                <a:solidFill>
                  <a:schemeClr val="bg2"/>
                </a:solidFill>
              </a:rPr>
              <a:t>PROTECTION</a:t>
            </a:r>
          </a:p>
        </p:txBody>
      </p:sp>
      <p:sp>
        <p:nvSpPr>
          <p:cNvPr id="57361" name="Text Box 17"/>
          <p:cNvSpPr txBox="1">
            <a:spLocks noChangeArrowheads="1"/>
          </p:cNvSpPr>
          <p:nvPr/>
        </p:nvSpPr>
        <p:spPr bwMode="auto">
          <a:xfrm>
            <a:off x="5851525" y="2068513"/>
            <a:ext cx="677863" cy="304800"/>
          </a:xfrm>
          <a:prstGeom prst="rect">
            <a:avLst/>
          </a:prstGeom>
          <a:noFill/>
          <a:ln w="9525">
            <a:noFill/>
            <a:miter lim="800000"/>
            <a:headEnd/>
            <a:tailEnd/>
          </a:ln>
          <a:effectLst/>
        </p:spPr>
        <p:txBody>
          <a:bodyPr wrap="none">
            <a:spAutoFit/>
          </a:bodyPr>
          <a:lstStyle/>
          <a:p>
            <a:r>
              <a:rPr kumimoji="0" lang="en-US" sz="1400">
                <a:solidFill>
                  <a:schemeClr val="bg2"/>
                </a:solidFill>
              </a:rPr>
              <a:t>LAND</a:t>
            </a:r>
          </a:p>
        </p:txBody>
      </p:sp>
      <p:sp>
        <p:nvSpPr>
          <p:cNvPr id="57362" name="Text Box 18"/>
          <p:cNvSpPr txBox="1">
            <a:spLocks noChangeArrowheads="1"/>
          </p:cNvSpPr>
          <p:nvPr/>
        </p:nvSpPr>
        <p:spPr bwMode="auto">
          <a:xfrm>
            <a:off x="2438400" y="2057400"/>
            <a:ext cx="1452563" cy="517525"/>
          </a:xfrm>
          <a:prstGeom prst="rect">
            <a:avLst/>
          </a:prstGeom>
          <a:noFill/>
          <a:ln w="9525">
            <a:noFill/>
            <a:miter lim="800000"/>
            <a:headEnd/>
            <a:tailEnd/>
          </a:ln>
          <a:effectLst/>
        </p:spPr>
        <p:txBody>
          <a:bodyPr wrap="none">
            <a:spAutoFit/>
          </a:bodyPr>
          <a:lstStyle/>
          <a:p>
            <a:pPr algn="ctr"/>
            <a:r>
              <a:rPr kumimoji="0" lang="en-US" sz="1400">
                <a:solidFill>
                  <a:schemeClr val="bg2"/>
                </a:solidFill>
              </a:rPr>
              <a:t>LOYALTY AND</a:t>
            </a:r>
          </a:p>
          <a:p>
            <a:pPr algn="ctr"/>
            <a:r>
              <a:rPr kumimoji="0" lang="en-US" sz="1400">
                <a:solidFill>
                  <a:schemeClr val="bg2"/>
                </a:solidFill>
              </a:rPr>
              <a:t>SERVICE</a:t>
            </a:r>
          </a:p>
        </p:txBody>
      </p:sp>
      <p:sp>
        <p:nvSpPr>
          <p:cNvPr id="15379" name="Text Box 19"/>
          <p:cNvSpPr txBox="1">
            <a:spLocks noChangeArrowheads="1"/>
          </p:cNvSpPr>
          <p:nvPr/>
        </p:nvSpPr>
        <p:spPr bwMode="auto">
          <a:xfrm>
            <a:off x="1371600" y="3505200"/>
            <a:ext cx="1836738" cy="517525"/>
          </a:xfrm>
          <a:prstGeom prst="rect">
            <a:avLst/>
          </a:prstGeom>
          <a:noFill/>
          <a:ln w="9525">
            <a:noFill/>
            <a:miter lim="800000"/>
            <a:headEnd/>
            <a:tailEnd/>
          </a:ln>
          <a:effectLst/>
        </p:spPr>
        <p:txBody>
          <a:bodyPr wrap="none">
            <a:spAutoFit/>
          </a:bodyPr>
          <a:lstStyle/>
          <a:p>
            <a:pPr algn="ctr"/>
            <a:r>
              <a:rPr kumimoji="0" lang="en-US" sz="1400">
                <a:solidFill>
                  <a:schemeClr val="bg2"/>
                </a:solidFill>
              </a:rPr>
              <a:t>LOYALTY AND</a:t>
            </a:r>
          </a:p>
          <a:p>
            <a:pPr algn="ctr"/>
            <a:r>
              <a:rPr kumimoji="0" lang="en-US" sz="1400">
                <a:solidFill>
                  <a:schemeClr val="bg2"/>
                </a:solidFill>
              </a:rPr>
              <a:t>MILITARY SERVICE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7354"/>
                                        </p:tgtEl>
                                        <p:attrNameLst>
                                          <p:attrName>style.visibility</p:attrName>
                                        </p:attrNameLst>
                                      </p:cBhvr>
                                      <p:to>
                                        <p:strVal val="visible"/>
                                      </p:to>
                                    </p:set>
                                    <p:anim calcmode="lin" valueType="num">
                                      <p:cBhvr>
                                        <p:cTn id="7" dur="500" fill="hold"/>
                                        <p:tgtEl>
                                          <p:spTgt spid="57354"/>
                                        </p:tgtEl>
                                        <p:attrNameLst>
                                          <p:attrName>ppt_w</p:attrName>
                                        </p:attrNameLst>
                                      </p:cBhvr>
                                      <p:tavLst>
                                        <p:tav tm="0">
                                          <p:val>
                                            <p:fltVal val="0"/>
                                          </p:val>
                                        </p:tav>
                                        <p:tav tm="100000">
                                          <p:val>
                                            <p:strVal val="#ppt_w"/>
                                          </p:val>
                                        </p:tav>
                                      </p:tavLst>
                                    </p:anim>
                                    <p:anim calcmode="lin" valueType="num">
                                      <p:cBhvr>
                                        <p:cTn id="8" dur="500" fill="hold"/>
                                        <p:tgtEl>
                                          <p:spTgt spid="5735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7357"/>
                                        </p:tgtEl>
                                        <p:attrNameLst>
                                          <p:attrName>style.visibility</p:attrName>
                                        </p:attrNameLst>
                                      </p:cBhvr>
                                      <p:to>
                                        <p:strVal val="visible"/>
                                      </p:to>
                                    </p:set>
                                    <p:anim calcmode="lin" valueType="num">
                                      <p:cBhvr additive="base">
                                        <p:cTn id="12" dur="500" fill="hold"/>
                                        <p:tgtEl>
                                          <p:spTgt spid="57357"/>
                                        </p:tgtEl>
                                        <p:attrNameLst>
                                          <p:attrName>ppt_x</p:attrName>
                                        </p:attrNameLst>
                                      </p:cBhvr>
                                      <p:tavLst>
                                        <p:tav tm="0">
                                          <p:val>
                                            <p:strVal val="0-#ppt_w/2"/>
                                          </p:val>
                                        </p:tav>
                                        <p:tav tm="100000">
                                          <p:val>
                                            <p:strVal val="#ppt_x"/>
                                          </p:val>
                                        </p:tav>
                                      </p:tavLst>
                                    </p:anim>
                                    <p:anim calcmode="lin" valueType="num">
                                      <p:cBhvr additive="base">
                                        <p:cTn id="13" dur="500" fill="hold"/>
                                        <p:tgtEl>
                                          <p:spTgt spid="57357"/>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57362"/>
                                        </p:tgtEl>
                                        <p:attrNameLst>
                                          <p:attrName>style.visibility</p:attrName>
                                        </p:attrNameLst>
                                      </p:cBhvr>
                                      <p:to>
                                        <p:strVal val="visible"/>
                                      </p:to>
                                    </p:set>
                                    <p:anim calcmode="lin" valueType="num">
                                      <p:cBhvr additive="base">
                                        <p:cTn id="17" dur="500" fill="hold"/>
                                        <p:tgtEl>
                                          <p:spTgt spid="57362"/>
                                        </p:tgtEl>
                                        <p:attrNameLst>
                                          <p:attrName>ppt_x</p:attrName>
                                        </p:attrNameLst>
                                      </p:cBhvr>
                                      <p:tavLst>
                                        <p:tav tm="0">
                                          <p:val>
                                            <p:strVal val="0-#ppt_w/2"/>
                                          </p:val>
                                        </p:tav>
                                        <p:tav tm="100000">
                                          <p:val>
                                            <p:strVal val="#ppt_x"/>
                                          </p:val>
                                        </p:tav>
                                      </p:tavLst>
                                    </p:anim>
                                    <p:anim calcmode="lin" valueType="num">
                                      <p:cBhvr additive="base">
                                        <p:cTn id="18" dur="500" fill="hold"/>
                                        <p:tgtEl>
                                          <p:spTgt spid="57362"/>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grpId="0" nodeType="afterEffect">
                                  <p:stCondLst>
                                    <p:cond delay="2000"/>
                                  </p:stCondLst>
                                  <p:childTnLst>
                                    <p:set>
                                      <p:cBhvr>
                                        <p:cTn id="21" dur="1" fill="hold">
                                          <p:stCondLst>
                                            <p:cond delay="0"/>
                                          </p:stCondLst>
                                        </p:cTn>
                                        <p:tgtEl>
                                          <p:spTgt spid="57358"/>
                                        </p:tgtEl>
                                        <p:attrNameLst>
                                          <p:attrName>style.visibility</p:attrName>
                                        </p:attrNameLst>
                                      </p:cBhvr>
                                      <p:to>
                                        <p:strVal val="visible"/>
                                      </p:to>
                                    </p:set>
                                    <p:anim calcmode="lin" valueType="num">
                                      <p:cBhvr additive="base">
                                        <p:cTn id="22" dur="500" fill="hold"/>
                                        <p:tgtEl>
                                          <p:spTgt spid="57358"/>
                                        </p:tgtEl>
                                        <p:attrNameLst>
                                          <p:attrName>ppt_x</p:attrName>
                                        </p:attrNameLst>
                                      </p:cBhvr>
                                      <p:tavLst>
                                        <p:tav tm="0">
                                          <p:val>
                                            <p:strVal val="1+#ppt_w/2"/>
                                          </p:val>
                                        </p:tav>
                                        <p:tav tm="100000">
                                          <p:val>
                                            <p:strVal val="#ppt_x"/>
                                          </p:val>
                                        </p:tav>
                                      </p:tavLst>
                                    </p:anim>
                                    <p:anim calcmode="lin" valueType="num">
                                      <p:cBhvr additive="base">
                                        <p:cTn id="23" dur="500" fill="hold"/>
                                        <p:tgtEl>
                                          <p:spTgt spid="57358"/>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4000"/>
                            </p:stCondLst>
                            <p:childTnLst>
                              <p:par>
                                <p:cTn id="25" presetID="2" presetClass="entr" presetSubtype="2" fill="hold" grpId="0" nodeType="afterEffect">
                                  <p:stCondLst>
                                    <p:cond delay="0"/>
                                  </p:stCondLst>
                                  <p:childTnLst>
                                    <p:set>
                                      <p:cBhvr>
                                        <p:cTn id="26" dur="1" fill="hold">
                                          <p:stCondLst>
                                            <p:cond delay="0"/>
                                          </p:stCondLst>
                                        </p:cTn>
                                        <p:tgtEl>
                                          <p:spTgt spid="57361"/>
                                        </p:tgtEl>
                                        <p:attrNameLst>
                                          <p:attrName>style.visibility</p:attrName>
                                        </p:attrNameLst>
                                      </p:cBhvr>
                                      <p:to>
                                        <p:strVal val="visible"/>
                                      </p:to>
                                    </p:set>
                                    <p:anim calcmode="lin" valueType="num">
                                      <p:cBhvr additive="base">
                                        <p:cTn id="27" dur="500" fill="hold"/>
                                        <p:tgtEl>
                                          <p:spTgt spid="57361"/>
                                        </p:tgtEl>
                                        <p:attrNameLst>
                                          <p:attrName>ppt_x</p:attrName>
                                        </p:attrNameLst>
                                      </p:cBhvr>
                                      <p:tavLst>
                                        <p:tav tm="0">
                                          <p:val>
                                            <p:strVal val="1+#ppt_w/2"/>
                                          </p:val>
                                        </p:tav>
                                        <p:tav tm="100000">
                                          <p:val>
                                            <p:strVal val="#ppt_x"/>
                                          </p:val>
                                        </p:tav>
                                      </p:tavLst>
                                    </p:anim>
                                    <p:anim calcmode="lin" valueType="num">
                                      <p:cBhvr additive="base">
                                        <p:cTn id="28" dur="500" fill="hold"/>
                                        <p:tgtEl>
                                          <p:spTgt spid="573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4" grpId="0" animBg="1" autoUpdateAnimBg="0"/>
      <p:bldP spid="57357" grpId="0" animBg="1"/>
      <p:bldP spid="57358" grpId="0" animBg="1"/>
      <p:bldP spid="57361" grpId="0" autoUpdateAnimBg="0"/>
      <p:bldP spid="5736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a:solidFill>
            <a:schemeClr val="accent2"/>
          </a:solidFill>
        </p:spPr>
        <p:txBody>
          <a:bodyPr>
            <a:normAutofit fontScale="90000"/>
          </a:bodyPr>
          <a:lstStyle/>
          <a:p>
            <a:r>
              <a:rPr lang="en-US" sz="4000" smtClean="0">
                <a:latin typeface="Copperplate Gothic Bold" pitchFamily="34" charset="0"/>
              </a:rPr>
              <a:t/>
            </a:r>
            <a:br>
              <a:rPr lang="en-US" sz="4000" smtClean="0">
                <a:latin typeface="Copperplate Gothic Bold" pitchFamily="34" charset="0"/>
              </a:rPr>
            </a:br>
            <a:r>
              <a:rPr lang="en-US" sz="4000" smtClean="0">
                <a:latin typeface="Copperplate Gothic Bold" pitchFamily="34" charset="0"/>
              </a:rPr>
              <a:t>Some Important Historical Events:</a:t>
            </a:r>
            <a:br>
              <a:rPr lang="en-US" sz="4000" smtClean="0">
                <a:latin typeface="Copperplate Gothic Bold" pitchFamily="34" charset="0"/>
              </a:rPr>
            </a:br>
            <a:endParaRPr lang="en-US" sz="4000" smtClean="0"/>
          </a:p>
        </p:txBody>
      </p:sp>
      <p:sp>
        <p:nvSpPr>
          <p:cNvPr id="13315" name="Content Placeholder 2"/>
          <p:cNvSpPr>
            <a:spLocks noGrp="1"/>
          </p:cNvSpPr>
          <p:nvPr>
            <p:ph sz="half" idx="1"/>
          </p:nvPr>
        </p:nvSpPr>
        <p:spPr>
          <a:xfrm>
            <a:off x="457200" y="2133600"/>
            <a:ext cx="8229600" cy="3992563"/>
          </a:xfrm>
        </p:spPr>
        <p:txBody>
          <a:bodyPr/>
          <a:lstStyle/>
          <a:p>
            <a:r>
              <a:rPr lang="en-US" sz="3600" dirty="0" smtClean="0"/>
              <a:t>1066 Norman Conquest</a:t>
            </a:r>
          </a:p>
          <a:p>
            <a:pPr>
              <a:buNone/>
            </a:pPr>
            <a:r>
              <a:rPr lang="en-US" sz="3600" dirty="0" smtClean="0"/>
              <a:t>-</a:t>
            </a:r>
            <a:r>
              <a:rPr lang="en-US" dirty="0" smtClean="0"/>
              <a:t>Old English + Old French=Middle English</a:t>
            </a:r>
            <a:endParaRPr lang="en-US" sz="3600" dirty="0" smtClean="0"/>
          </a:p>
          <a:p>
            <a:r>
              <a:rPr lang="en-US" sz="3600" dirty="0" err="1" smtClean="0"/>
              <a:t>Domesday</a:t>
            </a:r>
            <a:r>
              <a:rPr lang="en-US" sz="3600" dirty="0" smtClean="0"/>
              <a:t> Book</a:t>
            </a:r>
          </a:p>
          <a:p>
            <a:pPr>
              <a:buNone/>
            </a:pPr>
            <a:r>
              <a:rPr lang="en-US" dirty="0" smtClean="0"/>
              <a:t>    -land register&amp; tax records </a:t>
            </a:r>
            <a:endParaRPr lang="en-US" sz="3600" dirty="0" smtClean="0"/>
          </a:p>
          <a:p>
            <a:r>
              <a:rPr lang="en-US" sz="3600" dirty="0" smtClean="0"/>
              <a:t>Crusades</a:t>
            </a:r>
          </a:p>
          <a:p>
            <a:r>
              <a:rPr lang="en-US" sz="3600" dirty="0" smtClean="0"/>
              <a:t>Plague</a:t>
            </a:r>
          </a:p>
          <a:p>
            <a:pPr>
              <a:buFont typeface="Arial" charset="0"/>
              <a:buNone/>
            </a:pPr>
            <a:endParaRPr lang="en-US" sz="3600" dirty="0" smtClean="0"/>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019800" cy="1295400"/>
          </a:xfrm>
        </p:spPr>
        <p:txBody>
          <a:bodyPr rtlCol="0">
            <a:normAutofit/>
          </a:bodyPr>
          <a:lstStyle/>
          <a:p>
            <a:pPr fontAlgn="auto">
              <a:spcAft>
                <a:spcPts val="0"/>
              </a:spcAft>
              <a:defRPr/>
            </a:pPr>
            <a:r>
              <a:rPr lang="en-US" dirty="0" smtClean="0">
                <a:latin typeface="Copperplate Gothic Bold" pitchFamily="34" charset="0"/>
              </a:rPr>
              <a:t>Plague/Black Death: </a:t>
            </a:r>
          </a:p>
        </p:txBody>
      </p:sp>
      <p:sp>
        <p:nvSpPr>
          <p:cNvPr id="3" name="Content Placeholder 2"/>
          <p:cNvSpPr>
            <a:spLocks noGrp="1"/>
          </p:cNvSpPr>
          <p:nvPr>
            <p:ph sz="half" idx="1"/>
          </p:nvPr>
        </p:nvSpPr>
        <p:spPr>
          <a:xfrm>
            <a:off x="0" y="1371600"/>
            <a:ext cx="4953000" cy="5486400"/>
          </a:xfrm>
        </p:spPr>
        <p:txBody>
          <a:bodyPr>
            <a:normAutofit lnSpcReduction="10000"/>
          </a:bodyPr>
          <a:lstStyle/>
          <a:p>
            <a:pPr>
              <a:lnSpc>
                <a:spcPct val="90000"/>
              </a:lnSpc>
            </a:pPr>
            <a:r>
              <a:rPr lang="en-US" sz="2400" dirty="0" smtClean="0"/>
              <a:t>Took out 54 million</a:t>
            </a:r>
          </a:p>
          <a:p>
            <a:pPr>
              <a:lnSpc>
                <a:spcPct val="90000"/>
              </a:lnSpc>
            </a:pPr>
            <a:r>
              <a:rPr lang="en-US" sz="2400" dirty="0" smtClean="0"/>
              <a:t>1/3 of population wiped out</a:t>
            </a:r>
          </a:p>
          <a:p>
            <a:pPr>
              <a:lnSpc>
                <a:spcPct val="90000"/>
              </a:lnSpc>
            </a:pPr>
            <a:r>
              <a:rPr lang="en-US" sz="2400" dirty="0" smtClean="0"/>
              <a:t>Defining event(s) of the Middle Ages</a:t>
            </a:r>
          </a:p>
          <a:p>
            <a:pPr>
              <a:lnSpc>
                <a:spcPct val="90000"/>
              </a:lnSpc>
            </a:pPr>
            <a:r>
              <a:rPr lang="en-US" sz="2400" dirty="0" smtClean="0"/>
              <a:t>Spread by fleas which lived on rats</a:t>
            </a:r>
          </a:p>
          <a:p>
            <a:pPr>
              <a:lnSpc>
                <a:spcPct val="90000"/>
              </a:lnSpc>
            </a:pPr>
            <a:r>
              <a:rPr lang="en-US" sz="2400" dirty="0" smtClean="0"/>
              <a:t>A lack of cleanliness added to their vulnerability: crowded with poor sanitation; ate stale or diseased meat; primitive medicine (people were often advised to not bathe b/c open skin pores might let in the disease).</a:t>
            </a:r>
          </a:p>
          <a:p>
            <a:pPr>
              <a:lnSpc>
                <a:spcPct val="90000"/>
              </a:lnSpc>
            </a:pPr>
            <a:r>
              <a:rPr lang="en-US" sz="2400" dirty="0" smtClean="0"/>
              <a:t>Highly contagious disease nodules would burst around the area of the flea bite.</a:t>
            </a:r>
          </a:p>
          <a:p>
            <a:pPr>
              <a:lnSpc>
                <a:spcPct val="90000"/>
              </a:lnSpc>
            </a:pPr>
            <a:endParaRPr lang="en-US" sz="2400" dirty="0" smtClean="0"/>
          </a:p>
          <a:p>
            <a:pPr>
              <a:lnSpc>
                <a:spcPct val="90000"/>
              </a:lnSpc>
            </a:pPr>
            <a:endParaRPr lang="en-US" sz="2400" dirty="0" smtClean="0"/>
          </a:p>
        </p:txBody>
      </p:sp>
      <p:pic>
        <p:nvPicPr>
          <p:cNvPr id="6" name="Picture 2" descr="See full size image">
            <a:hlinkClick r:id="rId3"/>
          </p:cNvPr>
          <p:cNvPicPr>
            <a:picLocks noChangeAspect="1" noChangeArrowheads="1"/>
          </p:cNvPicPr>
          <p:nvPr/>
        </p:nvPicPr>
        <p:blipFill>
          <a:blip r:embed="rId4"/>
          <a:srcRect/>
          <a:stretch>
            <a:fillRect/>
          </a:stretch>
        </p:blipFill>
        <p:spPr bwMode="auto">
          <a:xfrm>
            <a:off x="5137484" y="609600"/>
            <a:ext cx="4006516" cy="2819400"/>
          </a:xfrm>
          <a:prstGeom prst="rect">
            <a:avLst/>
          </a:prstGeom>
          <a:noFill/>
        </p:spPr>
      </p:pic>
      <p:sp>
        <p:nvSpPr>
          <p:cNvPr id="5" name="Rectangle 4"/>
          <p:cNvSpPr/>
          <p:nvPr/>
        </p:nvSpPr>
        <p:spPr>
          <a:xfrm>
            <a:off x="4572000" y="4419600"/>
            <a:ext cx="4572000" cy="461665"/>
          </a:xfrm>
          <a:prstGeom prst="rect">
            <a:avLst/>
          </a:prstGeom>
        </p:spPr>
        <p:txBody>
          <a:bodyPr>
            <a:spAutoFit/>
          </a:bodyPr>
          <a:lstStyle/>
          <a:p>
            <a:r>
              <a:rPr lang="en-US" dirty="0" smtClean="0">
                <a:hlinkClick r:id="rId5"/>
              </a:rPr>
              <a:t>Ring around the </a:t>
            </a:r>
            <a:r>
              <a:rPr lang="en-US" dirty="0" err="1" smtClean="0">
                <a:hlinkClick r:id="rId5"/>
              </a:rPr>
              <a:t>Posie</a:t>
            </a:r>
            <a:r>
              <a:rPr lang="en-US" dirty="0" smtClean="0">
                <a:hlinkClick r:id="rId5"/>
              </a:rPr>
              <a:t> </a:t>
            </a:r>
            <a:endParaRPr lang="en-US"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53975"/>
            <a:ext cx="9144000" cy="1851025"/>
          </a:xfrm>
          <a:solidFill>
            <a:schemeClr val="accent2"/>
          </a:solidFill>
        </p:spPr>
        <p:txBody>
          <a:bodyPr rtlCol="0">
            <a:normAutofit/>
          </a:bodyPr>
          <a:lstStyle/>
          <a:p>
            <a:pPr fontAlgn="auto">
              <a:spcAft>
                <a:spcPts val="0"/>
              </a:spcAft>
              <a:defRPr/>
            </a:pPr>
            <a:r>
              <a:rPr lang="en-US" dirty="0" smtClean="0">
                <a:latin typeface="Copperplate Gothic Bold" pitchFamily="34" charset="0"/>
              </a:rPr>
              <a:t>Middle Ages</a:t>
            </a:r>
            <a:endParaRPr lang="en-US" sz="3600" dirty="0" smtClean="0"/>
          </a:p>
        </p:txBody>
      </p:sp>
      <p:sp>
        <p:nvSpPr>
          <p:cNvPr id="6" name="Title 3"/>
          <p:cNvSpPr txBox="1">
            <a:spLocks/>
          </p:cNvSpPr>
          <p:nvPr/>
        </p:nvSpPr>
        <p:spPr>
          <a:xfrm>
            <a:off x="228600" y="1981200"/>
            <a:ext cx="8686800" cy="4648200"/>
          </a:xfrm>
          <a:prstGeom prst="rect">
            <a:avLst/>
          </a:prstGeom>
        </p:spPr>
        <p:txBody>
          <a:bodyPr anchor="ctr">
            <a:normAutofit/>
          </a:bodyPr>
          <a:lstStyle/>
          <a:p>
            <a:pPr>
              <a:lnSpc>
                <a:spcPct val="80000"/>
              </a:lnSpc>
              <a:buFont typeface="Arial" charset="0"/>
              <a:buChar char="•"/>
            </a:pPr>
            <a:endParaRPr lang="en-US" sz="3400" dirty="0">
              <a:latin typeface="Copperplate Gothic Bold" pitchFamily="34" charset="0"/>
            </a:endParaRPr>
          </a:p>
          <a:p>
            <a:pPr>
              <a:lnSpc>
                <a:spcPct val="80000"/>
              </a:lnSpc>
              <a:buFont typeface="Arial" charset="0"/>
              <a:buChar char="•"/>
            </a:pPr>
            <a:r>
              <a:rPr lang="en-US" sz="3400" dirty="0" smtClean="0">
                <a:latin typeface="Calibri" pitchFamily="34" charset="0"/>
              </a:rPr>
              <a:t>Often </a:t>
            </a:r>
            <a:r>
              <a:rPr lang="en-US" sz="3400" dirty="0">
                <a:latin typeface="Calibri" pitchFamily="34" charset="0"/>
              </a:rPr>
              <a:t>called Medieval </a:t>
            </a:r>
            <a:r>
              <a:rPr lang="en-US" sz="3400" dirty="0" smtClean="0">
                <a:latin typeface="Calibri" pitchFamily="34" charset="0"/>
              </a:rPr>
              <a:t>times</a:t>
            </a:r>
            <a:endParaRPr lang="en-US" sz="3400" dirty="0">
              <a:latin typeface="Calibri" pitchFamily="34" charset="0"/>
            </a:endParaRPr>
          </a:p>
          <a:p>
            <a:pPr>
              <a:lnSpc>
                <a:spcPct val="80000"/>
              </a:lnSpc>
            </a:pPr>
            <a:endParaRPr lang="en-US" sz="3400" dirty="0">
              <a:latin typeface="Calibri" pitchFamily="34" charset="0"/>
            </a:endParaRPr>
          </a:p>
          <a:p>
            <a:pPr>
              <a:lnSpc>
                <a:spcPct val="80000"/>
              </a:lnSpc>
            </a:pPr>
            <a:r>
              <a:rPr lang="en-US" sz="3400" dirty="0" smtClean="0">
                <a:latin typeface="Calibri" pitchFamily="34" charset="0"/>
              </a:rPr>
              <a:t> </a:t>
            </a:r>
            <a:r>
              <a:rPr lang="en-US" sz="3400" dirty="0" smtClean="0">
                <a:latin typeface="Copperplate Gothic Bold" pitchFamily="34" charset="0"/>
              </a:rPr>
              <a:t>Anglo Saxon time period</a:t>
            </a:r>
            <a:r>
              <a:rPr lang="en-US" sz="3400" dirty="0" smtClean="0">
                <a:latin typeface="Calibri" pitchFamily="34" charset="0"/>
              </a:rPr>
              <a:t>– </a:t>
            </a:r>
            <a:r>
              <a:rPr lang="en-US" sz="2600" dirty="0" smtClean="0">
                <a:latin typeface="Calibri" pitchFamily="34" charset="0"/>
              </a:rPr>
              <a:t>449 to 1066</a:t>
            </a:r>
            <a:endParaRPr lang="en-US" sz="3400" dirty="0">
              <a:latin typeface="Calibri" pitchFamily="34" charset="0"/>
            </a:endParaRPr>
          </a:p>
          <a:p>
            <a:pPr>
              <a:lnSpc>
                <a:spcPct val="80000"/>
              </a:lnSpc>
            </a:pPr>
            <a:endParaRPr lang="en-US" sz="3400" dirty="0" smtClean="0">
              <a:latin typeface="Calibri" pitchFamily="34" charset="0"/>
            </a:endParaRPr>
          </a:p>
          <a:p>
            <a:pPr>
              <a:lnSpc>
                <a:spcPct val="80000"/>
              </a:lnSpc>
            </a:pPr>
            <a:r>
              <a:rPr lang="en-US" sz="3400" dirty="0" smtClean="0">
                <a:latin typeface="Copperplate Gothic Bold" pitchFamily="34" charset="0"/>
              </a:rPr>
              <a:t>Middle Ages-1066-1485</a:t>
            </a:r>
            <a:endParaRPr lang="en-US" sz="3400" dirty="0">
              <a:latin typeface="Copperplate Gothic Bold" pitchFamily="34" charset="0"/>
            </a:endParaRPr>
          </a:p>
          <a:p>
            <a:pPr>
              <a:lnSpc>
                <a:spcPct val="80000"/>
              </a:lnSpc>
            </a:pPr>
            <a:endParaRPr lang="en-US" sz="2200" dirty="0">
              <a:latin typeface="Calibri" pitchFamily="34" charset="0"/>
            </a:endParaRPr>
          </a:p>
          <a:p>
            <a:pPr>
              <a:lnSpc>
                <a:spcPct val="80000"/>
              </a:lnSpc>
              <a:buFont typeface="Arial" charset="0"/>
              <a:buChar char="•"/>
            </a:pPr>
            <a:endParaRPr lang="en-US" sz="3400" dirty="0">
              <a:latin typeface="Calibri" pitchFamily="34" charset="0"/>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solidFill>
            <a:schemeClr val="accent2"/>
          </a:solidFill>
        </p:spPr>
        <p:txBody>
          <a:bodyPr/>
          <a:lstStyle/>
          <a:p>
            <a:r>
              <a:rPr lang="en-US" smtClean="0"/>
              <a:t>Fall of Rome / Middle Ages</a:t>
            </a:r>
          </a:p>
        </p:txBody>
      </p:sp>
      <p:sp>
        <p:nvSpPr>
          <p:cNvPr id="3" name="Content Placeholder 2"/>
          <p:cNvSpPr>
            <a:spLocks noGrp="1"/>
          </p:cNvSpPr>
          <p:nvPr>
            <p:ph idx="1"/>
          </p:nvPr>
        </p:nvSpPr>
        <p:spPr>
          <a:xfrm>
            <a:off x="457200" y="1600200"/>
            <a:ext cx="8229600" cy="5257800"/>
          </a:xfrm>
        </p:spPr>
        <p:txBody>
          <a:bodyPr>
            <a:normAutofit/>
          </a:bodyPr>
          <a:lstStyle/>
          <a:p>
            <a:pPr>
              <a:lnSpc>
                <a:spcPct val="90000"/>
              </a:lnSpc>
            </a:pPr>
            <a:endParaRPr lang="en-US" sz="3000" dirty="0" smtClean="0"/>
          </a:p>
          <a:p>
            <a:pPr>
              <a:lnSpc>
                <a:spcPct val="90000"/>
              </a:lnSpc>
            </a:pPr>
            <a:r>
              <a:rPr lang="en-US" sz="3000" dirty="0" smtClean="0"/>
              <a:t>In 476 C.E., warriors attacked the city of Rome </a:t>
            </a:r>
          </a:p>
          <a:p>
            <a:pPr>
              <a:lnSpc>
                <a:spcPct val="90000"/>
              </a:lnSpc>
            </a:pPr>
            <a:endParaRPr lang="en-US" sz="3000" dirty="0" smtClean="0"/>
          </a:p>
          <a:p>
            <a:pPr>
              <a:lnSpc>
                <a:spcPct val="90000"/>
              </a:lnSpc>
            </a:pPr>
            <a:r>
              <a:rPr lang="en-US" sz="3000" b="1" dirty="0" smtClean="0"/>
              <a:t>Fall of the Roman Empire </a:t>
            </a:r>
            <a:r>
              <a:rPr lang="en-US" sz="3000" dirty="0" smtClean="0"/>
              <a:t>marked</a:t>
            </a:r>
            <a:r>
              <a:rPr lang="en-US" sz="3000" b="1" dirty="0" smtClean="0"/>
              <a:t> </a:t>
            </a:r>
            <a:r>
              <a:rPr lang="en-US" sz="3000" dirty="0" smtClean="0"/>
              <a:t>as the end of ancient history. The next 1000 years were called the Middle Ages.</a:t>
            </a:r>
          </a:p>
          <a:p>
            <a:pPr>
              <a:lnSpc>
                <a:spcPct val="90000"/>
              </a:lnSpc>
            </a:pPr>
            <a:endParaRPr lang="en-US" sz="3000" dirty="0" smtClean="0"/>
          </a:p>
          <a:p>
            <a:pPr>
              <a:lnSpc>
                <a:spcPct val="90000"/>
              </a:lnSpc>
            </a:pPr>
            <a:r>
              <a:rPr lang="en-US" sz="3000" dirty="0" smtClean="0"/>
              <a:t>The beginning of the Middle Ages is often called the Dark Ages</a:t>
            </a: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096000" cy="1143000"/>
          </a:xfrm>
        </p:spPr>
        <p:txBody>
          <a:bodyPr/>
          <a:lstStyle/>
          <a:p>
            <a:pPr algn="ctr"/>
            <a:r>
              <a:rPr lang="en-US" dirty="0" smtClean="0"/>
              <a:t>The Roman Empire</a:t>
            </a:r>
            <a:br>
              <a:rPr lang="en-US" dirty="0" smtClean="0"/>
            </a:br>
            <a:r>
              <a:rPr lang="en-US" dirty="0" smtClean="0"/>
              <a:t>(in red)</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AD8A112-2AEB-4CEF-8B87-981A5F4D630F}" type="slidenum">
              <a:rPr lang="en-US" smtClean="0"/>
              <a:pPr/>
              <a:t>4</a:t>
            </a:fld>
            <a:endParaRPr lang="en-US"/>
          </a:p>
        </p:txBody>
      </p:sp>
      <p:pic>
        <p:nvPicPr>
          <p:cNvPr id="36868" name="Picture 4" descr="File:Roman Empire Trajan 117AD.png">
            <a:hlinkClick r:id="rId3"/>
          </p:cNvPr>
          <p:cNvPicPr>
            <a:picLocks noChangeAspect="1" noChangeArrowheads="1"/>
          </p:cNvPicPr>
          <p:nvPr/>
        </p:nvPicPr>
        <p:blipFill>
          <a:blip r:embed="rId4"/>
          <a:srcRect/>
          <a:stretch>
            <a:fillRect/>
          </a:stretch>
        </p:blipFill>
        <p:spPr bwMode="auto">
          <a:xfrm>
            <a:off x="990600" y="1371600"/>
            <a:ext cx="7239000" cy="4397693"/>
          </a:xfrm>
          <a:prstGeom prst="rect">
            <a:avLst/>
          </a:prstGeom>
          <a:noFill/>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fld id="{152005E6-7177-45E1-B19A-3037259FADFB}" type="slidenum">
              <a:rPr lang="en-US"/>
              <a:pPr/>
              <a:t>5</a:t>
            </a:fld>
            <a:endParaRPr lang="en-US"/>
          </a:p>
        </p:txBody>
      </p:sp>
      <p:sp>
        <p:nvSpPr>
          <p:cNvPr id="59396" name="Rectangle 4"/>
          <p:cNvSpPr>
            <a:spLocks noChangeArrowheads="1"/>
          </p:cNvSpPr>
          <p:nvPr/>
        </p:nvSpPr>
        <p:spPr bwMode="auto">
          <a:xfrm>
            <a:off x="2133600" y="838200"/>
            <a:ext cx="4724400" cy="1066800"/>
          </a:xfrm>
          <a:prstGeom prst="rect">
            <a:avLst/>
          </a:prstGeom>
          <a:noFill/>
          <a:ln w="9525">
            <a:noFill/>
            <a:miter lim="800000"/>
            <a:headEnd/>
            <a:tailEnd/>
          </a:ln>
          <a:effectLst/>
        </p:spPr>
        <p:txBody>
          <a:bodyPr lIns="92075" tIns="46038" rIns="92075" bIns="46038" anchor="ctr"/>
          <a:lstStyle/>
          <a:p>
            <a:pPr algn="ctr">
              <a:lnSpc>
                <a:spcPct val="70000"/>
              </a:lnSpc>
            </a:pPr>
            <a:r>
              <a:rPr kumimoji="0" lang="en-US" sz="4800" b="1">
                <a:solidFill>
                  <a:schemeClr val="tx2"/>
                </a:solidFill>
                <a:latin typeface="Arial Narrow" pitchFamily="34" charset="0"/>
              </a:rPr>
              <a:t>What is a Knight?</a:t>
            </a:r>
          </a:p>
        </p:txBody>
      </p:sp>
      <p:sp>
        <p:nvSpPr>
          <p:cNvPr id="59397" name="Rectangle 5"/>
          <p:cNvSpPr>
            <a:spLocks noChangeArrowheads="1"/>
          </p:cNvSpPr>
          <p:nvPr/>
        </p:nvSpPr>
        <p:spPr bwMode="auto">
          <a:xfrm>
            <a:off x="1295400" y="1752600"/>
            <a:ext cx="6781800" cy="4495800"/>
          </a:xfrm>
          <a:prstGeom prst="rect">
            <a:avLst/>
          </a:prstGeom>
          <a:noFill/>
          <a:ln w="9525">
            <a:noFill/>
            <a:miter lim="800000"/>
            <a:headEnd/>
            <a:tailEnd/>
          </a:ln>
          <a:effectLst/>
        </p:spPr>
        <p:txBody>
          <a:bodyPr lIns="92075" tIns="46038" rIns="92075" bIns="46038"/>
          <a:lstStyle/>
          <a:p>
            <a:pPr marL="342900" indent="-342900">
              <a:spcBef>
                <a:spcPct val="20000"/>
              </a:spcBef>
              <a:buClr>
                <a:schemeClr val="hlink"/>
              </a:buClr>
              <a:buSzPct val="60000"/>
              <a:buFont typeface="Wingdings" pitchFamily="2" charset="2"/>
              <a:buChar char="n"/>
            </a:pPr>
            <a:endParaRPr kumimoji="0" lang="en-US" sz="2800">
              <a:solidFill>
                <a:schemeClr val="bg2"/>
              </a:solidFill>
              <a:latin typeface="Arial" charset="0"/>
            </a:endParaRPr>
          </a:p>
        </p:txBody>
      </p:sp>
      <p:pic>
        <p:nvPicPr>
          <p:cNvPr id="59398" name="Picture 6" descr="bd05101_"/>
          <p:cNvPicPr>
            <a:picLocks noChangeAspect="1" noChangeArrowheads="1"/>
          </p:cNvPicPr>
          <p:nvPr/>
        </p:nvPicPr>
        <p:blipFill>
          <a:blip r:embed="rId2"/>
          <a:srcRect/>
          <a:stretch>
            <a:fillRect/>
          </a:stretch>
        </p:blipFill>
        <p:spPr bwMode="auto">
          <a:xfrm>
            <a:off x="457200" y="381000"/>
            <a:ext cx="1758950" cy="1506538"/>
          </a:xfrm>
          <a:prstGeom prst="rect">
            <a:avLst/>
          </a:prstGeom>
          <a:noFill/>
          <a:ln w="9525">
            <a:noFill/>
            <a:miter lim="800000"/>
            <a:headEnd/>
            <a:tailEnd/>
          </a:ln>
        </p:spPr>
      </p:pic>
      <p:pic>
        <p:nvPicPr>
          <p:cNvPr id="59399" name="Picture 7" descr="bd05101_"/>
          <p:cNvPicPr>
            <a:picLocks noChangeAspect="1" noChangeArrowheads="1"/>
          </p:cNvPicPr>
          <p:nvPr/>
        </p:nvPicPr>
        <p:blipFill>
          <a:blip r:embed="rId2"/>
          <a:srcRect/>
          <a:stretch>
            <a:fillRect/>
          </a:stretch>
        </p:blipFill>
        <p:spPr bwMode="auto">
          <a:xfrm>
            <a:off x="6858000" y="457200"/>
            <a:ext cx="1758950" cy="1506538"/>
          </a:xfrm>
          <a:prstGeom prst="rect">
            <a:avLst/>
          </a:prstGeom>
          <a:noFill/>
          <a:ln w="9525">
            <a:noFill/>
            <a:miter lim="800000"/>
            <a:headEnd/>
            <a:tailEnd/>
          </a:ln>
        </p:spPr>
      </p:pic>
      <p:pic>
        <p:nvPicPr>
          <p:cNvPr id="6151" name="Picture 13"/>
          <p:cNvPicPr>
            <a:picLocks noChangeAspect="1" noChangeArrowheads="1"/>
          </p:cNvPicPr>
          <p:nvPr/>
        </p:nvPicPr>
        <p:blipFill>
          <a:blip r:embed="rId3"/>
          <a:srcRect/>
          <a:stretch>
            <a:fillRect/>
          </a:stretch>
        </p:blipFill>
        <p:spPr bwMode="auto">
          <a:xfrm>
            <a:off x="3043238" y="2209800"/>
            <a:ext cx="3057525" cy="3895725"/>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9396"/>
                                        </p:tgtEl>
                                        <p:attrNameLst>
                                          <p:attrName>style.visibility</p:attrName>
                                        </p:attrNameLst>
                                      </p:cBhvr>
                                      <p:to>
                                        <p:strVal val="visible"/>
                                      </p:to>
                                    </p:set>
                                  </p:childTnLst>
                                </p:cTn>
                              </p:par>
                            </p:childTnLst>
                          </p:cTn>
                        </p:par>
                        <p:par>
                          <p:cTn id="7" fill="hold" nodeType="afterGroup">
                            <p:stCondLst>
                              <p:cond delay="500"/>
                            </p:stCondLst>
                            <p:childTnLst>
                              <p:par>
                                <p:cTn id="8" presetID="7" presetClass="entr" presetSubtype="8" fill="hold" nodeType="afterEffect">
                                  <p:stCondLst>
                                    <p:cond delay="0"/>
                                  </p:stCondLst>
                                  <p:childTnLst>
                                    <p:set>
                                      <p:cBhvr>
                                        <p:cTn id="9" dur="1" fill="hold">
                                          <p:stCondLst>
                                            <p:cond delay="0"/>
                                          </p:stCondLst>
                                        </p:cTn>
                                        <p:tgtEl>
                                          <p:spTgt spid="59399"/>
                                        </p:tgtEl>
                                        <p:attrNameLst>
                                          <p:attrName>style.visibility</p:attrName>
                                        </p:attrNameLst>
                                      </p:cBhvr>
                                      <p:to>
                                        <p:strVal val="visible"/>
                                      </p:to>
                                    </p:set>
                                    <p:anim calcmode="lin" valueType="num">
                                      <p:cBhvr additive="base">
                                        <p:cTn id="10" dur="5000" fill="hold"/>
                                        <p:tgtEl>
                                          <p:spTgt spid="59399"/>
                                        </p:tgtEl>
                                        <p:attrNameLst>
                                          <p:attrName>ppt_x</p:attrName>
                                        </p:attrNameLst>
                                      </p:cBhvr>
                                      <p:tavLst>
                                        <p:tav tm="0">
                                          <p:val>
                                            <p:strVal val="0-#ppt_w/2"/>
                                          </p:val>
                                        </p:tav>
                                        <p:tav tm="100000">
                                          <p:val>
                                            <p:strVal val="#ppt_x"/>
                                          </p:val>
                                        </p:tav>
                                      </p:tavLst>
                                    </p:anim>
                                    <p:anim calcmode="lin" valueType="num">
                                      <p:cBhvr additive="base">
                                        <p:cTn id="11" dur="5000" fill="hold"/>
                                        <p:tgtEl>
                                          <p:spTgt spid="59399"/>
                                        </p:tgtEl>
                                        <p:attrNameLst>
                                          <p:attrName>ppt_y</p:attrName>
                                        </p:attrNameLst>
                                      </p:cBhvr>
                                      <p:tavLst>
                                        <p:tav tm="0">
                                          <p:val>
                                            <p:strVal val="#ppt_y"/>
                                          </p:val>
                                        </p:tav>
                                        <p:tav tm="100000">
                                          <p:val>
                                            <p:strVal val="#ppt_y"/>
                                          </p:val>
                                        </p:tav>
                                      </p:tavLst>
                                    </p:anim>
                                  </p:childTnLst>
                                </p:cTn>
                              </p:par>
                            </p:childTnLst>
                          </p:cTn>
                        </p:par>
                        <p:par>
                          <p:cTn id="12" fill="hold" nodeType="afterGroup">
                            <p:stCondLst>
                              <p:cond delay="5500"/>
                            </p:stCondLst>
                            <p:childTnLst>
                              <p:par>
                                <p:cTn id="13" presetID="2" presetClass="entr" presetSubtype="8" fill="hold" nodeType="afterEffect">
                                  <p:stCondLst>
                                    <p:cond delay="0"/>
                                  </p:stCondLst>
                                  <p:childTnLst>
                                    <p:set>
                                      <p:cBhvr>
                                        <p:cTn id="14" dur="1" fill="hold">
                                          <p:stCondLst>
                                            <p:cond delay="0"/>
                                          </p:stCondLst>
                                        </p:cTn>
                                        <p:tgtEl>
                                          <p:spTgt spid="59398"/>
                                        </p:tgtEl>
                                        <p:attrNameLst>
                                          <p:attrName>style.visibility</p:attrName>
                                        </p:attrNameLst>
                                      </p:cBhvr>
                                      <p:to>
                                        <p:strVal val="visible"/>
                                      </p:to>
                                    </p:set>
                                    <p:anim calcmode="lin" valueType="num">
                                      <p:cBhvr additive="base">
                                        <p:cTn id="15" dur="500" fill="hold"/>
                                        <p:tgtEl>
                                          <p:spTgt spid="59398"/>
                                        </p:tgtEl>
                                        <p:attrNameLst>
                                          <p:attrName>ppt_x</p:attrName>
                                        </p:attrNameLst>
                                      </p:cBhvr>
                                      <p:tavLst>
                                        <p:tav tm="0">
                                          <p:val>
                                            <p:strVal val="0-#ppt_w/2"/>
                                          </p:val>
                                        </p:tav>
                                        <p:tav tm="100000">
                                          <p:val>
                                            <p:strVal val="#ppt_x"/>
                                          </p:val>
                                        </p:tav>
                                      </p:tavLst>
                                    </p:anim>
                                    <p:anim calcmode="lin" valueType="num">
                                      <p:cBhvr additive="base">
                                        <p:cTn id="16" dur="500" fill="hold"/>
                                        <p:tgtEl>
                                          <p:spTgt spid="59398"/>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1" fill="hold" grpId="0" nodeType="clickEffect" nodePh="1">
                                  <p:stCondLst>
                                    <p:cond delay="0"/>
                                  </p:stCondLst>
                                  <p:endCondLst>
                                    <p:cond evt="begin" delay="0">
                                      <p:tn val="19"/>
                                    </p:cond>
                                  </p:endCondLst>
                                  <p:childTnLst>
                                    <p:set>
                                      <p:cBhvr>
                                        <p:cTn id="20" dur="1" fill="hold">
                                          <p:stCondLst>
                                            <p:cond delay="0"/>
                                          </p:stCondLst>
                                        </p:cTn>
                                        <p:tgtEl>
                                          <p:spTgt spid="59397">
                                            <p:txEl>
                                              <p:pRg st="0" end="0"/>
                                            </p:txEl>
                                          </p:spTgt>
                                        </p:tgtEl>
                                        <p:attrNameLst>
                                          <p:attrName>style.visibility</p:attrName>
                                        </p:attrNameLst>
                                      </p:cBhvr>
                                      <p:to>
                                        <p:strVal val="visible"/>
                                      </p:to>
                                    </p:set>
                                    <p:animEffect transition="in" filter="slide(fromTop)">
                                      <p:cBhvr>
                                        <p:cTn id="21" dur="500"/>
                                        <p:tgtEl>
                                          <p:spTgt spid="593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autoUpdateAnimBg="0"/>
      <p:bldP spid="5939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fld id="{0223DC7B-00E5-4F6F-971D-F3F72F026A34}" type="slidenum">
              <a:rPr lang="en-US"/>
              <a:pPr/>
              <a:t>6</a:t>
            </a:fld>
            <a:endParaRPr lang="en-US"/>
          </a:p>
        </p:txBody>
      </p:sp>
      <p:sp>
        <p:nvSpPr>
          <p:cNvPr id="61442" name="Rectangle 2"/>
          <p:cNvSpPr>
            <a:spLocks noGrp="1" noChangeArrowheads="1"/>
          </p:cNvSpPr>
          <p:nvPr>
            <p:ph type="title"/>
          </p:nvPr>
        </p:nvSpPr>
        <p:spPr>
          <a:xfrm>
            <a:off x="2362200" y="609600"/>
            <a:ext cx="6553200" cy="1143000"/>
          </a:xfrm>
        </p:spPr>
        <p:txBody>
          <a:bodyPr/>
          <a:lstStyle/>
          <a:p>
            <a:pPr eaLnBrk="1" hangingPunct="1"/>
            <a:r>
              <a:rPr lang="en-US" smtClean="0"/>
              <a:t>What is a Knight?</a:t>
            </a:r>
          </a:p>
        </p:txBody>
      </p:sp>
      <p:sp>
        <p:nvSpPr>
          <p:cNvPr id="61443" name="Rectangle 3"/>
          <p:cNvSpPr>
            <a:spLocks noGrp="1" noChangeArrowheads="1"/>
          </p:cNvSpPr>
          <p:nvPr>
            <p:ph type="body" idx="1"/>
          </p:nvPr>
        </p:nvSpPr>
        <p:spPr>
          <a:xfrm>
            <a:off x="1447800" y="1752600"/>
            <a:ext cx="6781800" cy="4495800"/>
          </a:xfrm>
        </p:spPr>
        <p:txBody>
          <a:bodyPr/>
          <a:lstStyle/>
          <a:p>
            <a:pPr eaLnBrk="1" hangingPunct="1"/>
            <a:r>
              <a:rPr lang="en-US" dirty="0" smtClean="0">
                <a:solidFill>
                  <a:schemeClr val="bg2"/>
                </a:solidFill>
              </a:rPr>
              <a:t>Almost all nobles were knights</a:t>
            </a:r>
          </a:p>
          <a:p>
            <a:pPr eaLnBrk="1" hangingPunct="1"/>
            <a:r>
              <a:rPr lang="en-US" dirty="0" smtClean="0">
                <a:solidFill>
                  <a:schemeClr val="bg2"/>
                </a:solidFill>
              </a:rPr>
              <a:t>Training began at age 7, as a page, under the guidance of the lady of the manor</a:t>
            </a:r>
          </a:p>
          <a:p>
            <a:pPr eaLnBrk="1" hangingPunct="1"/>
            <a:r>
              <a:rPr lang="en-US" dirty="0" smtClean="0">
                <a:solidFill>
                  <a:schemeClr val="bg2"/>
                </a:solidFill>
              </a:rPr>
              <a:t>Became squires at age 15 and were trained by other knights</a:t>
            </a:r>
          </a:p>
          <a:p>
            <a:pPr eaLnBrk="1" hangingPunct="1"/>
            <a:r>
              <a:rPr lang="en-US" dirty="0" smtClean="0">
                <a:solidFill>
                  <a:schemeClr val="bg2"/>
                </a:solidFill>
              </a:rPr>
              <a:t>Those deemed worthy were “dubbed” knights</a:t>
            </a:r>
          </a:p>
          <a:p>
            <a:pPr eaLnBrk="1" hangingPunct="1"/>
            <a:r>
              <a:rPr lang="en-US" dirty="0" smtClean="0">
                <a:solidFill>
                  <a:schemeClr val="bg2"/>
                </a:solidFill>
              </a:rPr>
              <a:t>Followed code of chivalry</a:t>
            </a:r>
          </a:p>
          <a:p>
            <a:pPr eaLnBrk="1" hangingPunct="1"/>
            <a:endParaRPr lang="en-US" dirty="0" smtClean="0">
              <a:solidFill>
                <a:schemeClr val="bg2"/>
              </a:solidFill>
            </a:endParaRPr>
          </a:p>
        </p:txBody>
      </p:sp>
      <p:pic>
        <p:nvPicPr>
          <p:cNvPr id="61444" name="Picture 4" descr="bd05101_"/>
          <p:cNvPicPr>
            <a:picLocks noChangeAspect="1" noChangeArrowheads="1"/>
          </p:cNvPicPr>
          <p:nvPr/>
        </p:nvPicPr>
        <p:blipFill>
          <a:blip r:embed="rId3"/>
          <a:srcRect/>
          <a:stretch>
            <a:fillRect/>
          </a:stretch>
        </p:blipFill>
        <p:spPr bwMode="auto">
          <a:xfrm>
            <a:off x="457200" y="381000"/>
            <a:ext cx="1758950" cy="1506538"/>
          </a:xfrm>
          <a:prstGeom prst="rect">
            <a:avLst/>
          </a:prstGeom>
          <a:noFill/>
          <a:ln w="9525">
            <a:noFill/>
            <a:miter lim="800000"/>
            <a:headEnd/>
            <a:tailEnd/>
          </a:ln>
        </p:spPr>
      </p:pic>
      <p:pic>
        <p:nvPicPr>
          <p:cNvPr id="61445" name="Picture 5" descr="bd05101_"/>
          <p:cNvPicPr>
            <a:picLocks noChangeAspect="1" noChangeArrowheads="1"/>
          </p:cNvPicPr>
          <p:nvPr/>
        </p:nvPicPr>
        <p:blipFill>
          <a:blip r:embed="rId3"/>
          <a:srcRect/>
          <a:stretch>
            <a:fillRect/>
          </a:stretch>
        </p:blipFill>
        <p:spPr bwMode="auto">
          <a:xfrm>
            <a:off x="6858000" y="457200"/>
            <a:ext cx="1758950" cy="150653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1442"/>
                                        </p:tgtEl>
                                        <p:attrNameLst>
                                          <p:attrName>style.visibility</p:attrName>
                                        </p:attrNameLst>
                                      </p:cBhvr>
                                      <p:to>
                                        <p:strVal val="visible"/>
                                      </p:to>
                                    </p:set>
                                  </p:childTnLst>
                                </p:cTn>
                              </p:par>
                            </p:childTnLst>
                          </p:cTn>
                        </p:par>
                        <p:par>
                          <p:cTn id="7" fill="hold" nodeType="afterGroup">
                            <p:stCondLst>
                              <p:cond delay="500"/>
                            </p:stCondLst>
                            <p:childTnLst>
                              <p:par>
                                <p:cTn id="8" presetID="7" presetClass="entr" presetSubtype="8" fill="hold" nodeType="afterEffect">
                                  <p:stCondLst>
                                    <p:cond delay="0"/>
                                  </p:stCondLst>
                                  <p:childTnLst>
                                    <p:set>
                                      <p:cBhvr>
                                        <p:cTn id="9" dur="1" fill="hold">
                                          <p:stCondLst>
                                            <p:cond delay="0"/>
                                          </p:stCondLst>
                                        </p:cTn>
                                        <p:tgtEl>
                                          <p:spTgt spid="61445"/>
                                        </p:tgtEl>
                                        <p:attrNameLst>
                                          <p:attrName>style.visibility</p:attrName>
                                        </p:attrNameLst>
                                      </p:cBhvr>
                                      <p:to>
                                        <p:strVal val="visible"/>
                                      </p:to>
                                    </p:set>
                                    <p:anim calcmode="lin" valueType="num">
                                      <p:cBhvr additive="base">
                                        <p:cTn id="10" dur="5000" fill="hold"/>
                                        <p:tgtEl>
                                          <p:spTgt spid="61445"/>
                                        </p:tgtEl>
                                        <p:attrNameLst>
                                          <p:attrName>ppt_x</p:attrName>
                                        </p:attrNameLst>
                                      </p:cBhvr>
                                      <p:tavLst>
                                        <p:tav tm="0">
                                          <p:val>
                                            <p:strVal val="0-#ppt_w/2"/>
                                          </p:val>
                                        </p:tav>
                                        <p:tav tm="100000">
                                          <p:val>
                                            <p:strVal val="#ppt_x"/>
                                          </p:val>
                                        </p:tav>
                                      </p:tavLst>
                                    </p:anim>
                                    <p:anim calcmode="lin" valueType="num">
                                      <p:cBhvr additive="base">
                                        <p:cTn id="11" dur="5000" fill="hold"/>
                                        <p:tgtEl>
                                          <p:spTgt spid="61445"/>
                                        </p:tgtEl>
                                        <p:attrNameLst>
                                          <p:attrName>ppt_y</p:attrName>
                                        </p:attrNameLst>
                                      </p:cBhvr>
                                      <p:tavLst>
                                        <p:tav tm="0">
                                          <p:val>
                                            <p:strVal val="#ppt_y"/>
                                          </p:val>
                                        </p:tav>
                                        <p:tav tm="100000">
                                          <p:val>
                                            <p:strVal val="#ppt_y"/>
                                          </p:val>
                                        </p:tav>
                                      </p:tavLst>
                                    </p:anim>
                                  </p:childTnLst>
                                </p:cTn>
                              </p:par>
                            </p:childTnLst>
                          </p:cTn>
                        </p:par>
                        <p:par>
                          <p:cTn id="12" fill="hold" nodeType="afterGroup">
                            <p:stCondLst>
                              <p:cond delay="5500"/>
                            </p:stCondLst>
                            <p:childTnLst>
                              <p:par>
                                <p:cTn id="13" presetID="2" presetClass="entr" presetSubtype="8" fill="hold" nodeType="afterEffect">
                                  <p:stCondLst>
                                    <p:cond delay="0"/>
                                  </p:stCondLst>
                                  <p:childTnLst>
                                    <p:set>
                                      <p:cBhvr>
                                        <p:cTn id="14" dur="1" fill="hold">
                                          <p:stCondLst>
                                            <p:cond delay="0"/>
                                          </p:stCondLst>
                                        </p:cTn>
                                        <p:tgtEl>
                                          <p:spTgt spid="61444"/>
                                        </p:tgtEl>
                                        <p:attrNameLst>
                                          <p:attrName>style.visibility</p:attrName>
                                        </p:attrNameLst>
                                      </p:cBhvr>
                                      <p:to>
                                        <p:strVal val="visible"/>
                                      </p:to>
                                    </p:set>
                                    <p:anim calcmode="lin" valueType="num">
                                      <p:cBhvr additive="base">
                                        <p:cTn id="15" dur="500" fill="hold"/>
                                        <p:tgtEl>
                                          <p:spTgt spid="61444"/>
                                        </p:tgtEl>
                                        <p:attrNameLst>
                                          <p:attrName>ppt_x</p:attrName>
                                        </p:attrNameLst>
                                      </p:cBhvr>
                                      <p:tavLst>
                                        <p:tav tm="0">
                                          <p:val>
                                            <p:strVal val="0-#ppt_w/2"/>
                                          </p:val>
                                        </p:tav>
                                        <p:tav tm="100000">
                                          <p:val>
                                            <p:strVal val="#ppt_x"/>
                                          </p:val>
                                        </p:tav>
                                      </p:tavLst>
                                    </p:anim>
                                    <p:anim calcmode="lin" valueType="num">
                                      <p:cBhvr additive="base">
                                        <p:cTn id="16" dur="500" fill="hold"/>
                                        <p:tgtEl>
                                          <p:spTgt spid="61444"/>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61443">
                                            <p:txEl>
                                              <p:pRg st="0" end="0"/>
                                            </p:txEl>
                                          </p:spTgt>
                                        </p:tgtEl>
                                        <p:attrNameLst>
                                          <p:attrName>style.visibility</p:attrName>
                                        </p:attrNameLst>
                                      </p:cBhvr>
                                      <p:to>
                                        <p:strVal val="visible"/>
                                      </p:to>
                                    </p:set>
                                    <p:animEffect transition="in" filter="slide(fromTop)">
                                      <p:cBhvr>
                                        <p:cTn id="21" dur="500"/>
                                        <p:tgtEl>
                                          <p:spTgt spid="61443">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1" fill="hold" grpId="0" nodeType="clickEffect">
                                  <p:stCondLst>
                                    <p:cond delay="0"/>
                                  </p:stCondLst>
                                  <p:childTnLst>
                                    <p:set>
                                      <p:cBhvr>
                                        <p:cTn id="25" dur="1" fill="hold">
                                          <p:stCondLst>
                                            <p:cond delay="0"/>
                                          </p:stCondLst>
                                        </p:cTn>
                                        <p:tgtEl>
                                          <p:spTgt spid="61443">
                                            <p:txEl>
                                              <p:pRg st="1" end="1"/>
                                            </p:txEl>
                                          </p:spTgt>
                                        </p:tgtEl>
                                        <p:attrNameLst>
                                          <p:attrName>style.visibility</p:attrName>
                                        </p:attrNameLst>
                                      </p:cBhvr>
                                      <p:to>
                                        <p:strVal val="visible"/>
                                      </p:to>
                                    </p:set>
                                    <p:animEffect transition="in" filter="slide(fromTop)">
                                      <p:cBhvr>
                                        <p:cTn id="26" dur="500"/>
                                        <p:tgtEl>
                                          <p:spTgt spid="61443">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1" fill="hold" grpId="0" nodeType="clickEffect">
                                  <p:stCondLst>
                                    <p:cond delay="0"/>
                                  </p:stCondLst>
                                  <p:childTnLst>
                                    <p:set>
                                      <p:cBhvr>
                                        <p:cTn id="30" dur="1" fill="hold">
                                          <p:stCondLst>
                                            <p:cond delay="0"/>
                                          </p:stCondLst>
                                        </p:cTn>
                                        <p:tgtEl>
                                          <p:spTgt spid="61443">
                                            <p:txEl>
                                              <p:pRg st="2" end="2"/>
                                            </p:txEl>
                                          </p:spTgt>
                                        </p:tgtEl>
                                        <p:attrNameLst>
                                          <p:attrName>style.visibility</p:attrName>
                                        </p:attrNameLst>
                                      </p:cBhvr>
                                      <p:to>
                                        <p:strVal val="visible"/>
                                      </p:to>
                                    </p:set>
                                    <p:animEffect transition="in" filter="slide(fromTop)">
                                      <p:cBhvr>
                                        <p:cTn id="31" dur="500"/>
                                        <p:tgtEl>
                                          <p:spTgt spid="61443">
                                            <p:txEl>
                                              <p:pRg st="2" end="2"/>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2" presetClass="entr" presetSubtype="1" fill="hold" grpId="0" nodeType="clickEffect">
                                  <p:stCondLst>
                                    <p:cond delay="0"/>
                                  </p:stCondLst>
                                  <p:childTnLst>
                                    <p:set>
                                      <p:cBhvr>
                                        <p:cTn id="35" dur="1" fill="hold">
                                          <p:stCondLst>
                                            <p:cond delay="0"/>
                                          </p:stCondLst>
                                        </p:cTn>
                                        <p:tgtEl>
                                          <p:spTgt spid="61443">
                                            <p:txEl>
                                              <p:pRg st="3" end="3"/>
                                            </p:txEl>
                                          </p:spTgt>
                                        </p:tgtEl>
                                        <p:attrNameLst>
                                          <p:attrName>style.visibility</p:attrName>
                                        </p:attrNameLst>
                                      </p:cBhvr>
                                      <p:to>
                                        <p:strVal val="visible"/>
                                      </p:to>
                                    </p:set>
                                    <p:animEffect transition="in" filter="slide(fromTop)">
                                      <p:cBhvr>
                                        <p:cTn id="36" dur="500"/>
                                        <p:tgtEl>
                                          <p:spTgt spid="6144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1" fill="hold" grpId="0" nodeType="clickEffect">
                                  <p:stCondLst>
                                    <p:cond delay="0"/>
                                  </p:stCondLst>
                                  <p:childTnLst>
                                    <p:set>
                                      <p:cBhvr>
                                        <p:cTn id="40" dur="1" fill="hold">
                                          <p:stCondLst>
                                            <p:cond delay="0"/>
                                          </p:stCondLst>
                                        </p:cTn>
                                        <p:tgtEl>
                                          <p:spTgt spid="61443">
                                            <p:txEl>
                                              <p:pRg st="4" end="4"/>
                                            </p:txEl>
                                          </p:spTgt>
                                        </p:tgtEl>
                                        <p:attrNameLst>
                                          <p:attrName>style.visibility</p:attrName>
                                        </p:attrNameLst>
                                      </p:cBhvr>
                                      <p:to>
                                        <p:strVal val="visible"/>
                                      </p:to>
                                    </p:set>
                                    <p:animEffect transition="in" filter="slide(fromTop)">
                                      <p:cBhvr>
                                        <p:cTn id="41" dur="500"/>
                                        <p:tgtEl>
                                          <p:spTgt spid="614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utoUpdateAnimBg="0"/>
      <p:bldP spid="6144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8"/>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fld id="{0A4DC00A-49E2-4701-B845-93A298072C04}" type="slidenum">
              <a:rPr lang="en-US"/>
              <a:pPr/>
              <a:t>7</a:t>
            </a:fld>
            <a:endParaRPr lang="en-US"/>
          </a:p>
        </p:txBody>
      </p:sp>
      <p:sp>
        <p:nvSpPr>
          <p:cNvPr id="4102" name="Rectangle 6"/>
          <p:cNvSpPr>
            <a:spLocks noGrp="1" noChangeArrowheads="1"/>
          </p:cNvSpPr>
          <p:nvPr>
            <p:ph type="ctrTitle"/>
          </p:nvPr>
        </p:nvSpPr>
        <p:spPr>
          <a:xfrm>
            <a:off x="1524000" y="838200"/>
            <a:ext cx="6400800" cy="1524000"/>
          </a:xfrm>
        </p:spPr>
        <p:txBody>
          <a:bodyPr/>
          <a:lstStyle/>
          <a:p>
            <a:pPr algn="ctr" eaLnBrk="1" hangingPunct="1"/>
            <a:r>
              <a:rPr lang="en-US" smtClean="0"/>
              <a:t>Feudal Society</a:t>
            </a:r>
            <a:br>
              <a:rPr lang="en-US" smtClean="0"/>
            </a:br>
            <a:endParaRPr lang="en-US" smtClean="0"/>
          </a:p>
        </p:txBody>
      </p:sp>
      <p:pic>
        <p:nvPicPr>
          <p:cNvPr id="3076" name="Picture 1"/>
          <p:cNvPicPr>
            <a:picLocks noChangeAspect="1"/>
          </p:cNvPicPr>
          <p:nvPr/>
        </p:nvPicPr>
        <p:blipFill>
          <a:blip r:embed="rId3"/>
          <a:srcRect/>
          <a:stretch>
            <a:fillRect/>
          </a:stretch>
        </p:blipFill>
        <p:spPr bwMode="auto">
          <a:xfrm>
            <a:off x="2133600" y="2057400"/>
            <a:ext cx="4733925" cy="40576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iterate type="wd">
                                    <p:tmPct val="100000"/>
                                  </p:iterate>
                                  <p:childTnLst>
                                    <p:set>
                                      <p:cBhvr>
                                        <p:cTn id="6" dur="1" fill="hold">
                                          <p:stCondLst>
                                            <p:cond delay="0"/>
                                          </p:stCondLst>
                                        </p:cTn>
                                        <p:tgtEl>
                                          <p:spTgt spid="4102"/>
                                        </p:tgtEl>
                                        <p:attrNameLst>
                                          <p:attrName>style.visibility</p:attrName>
                                        </p:attrNameLst>
                                      </p:cBhvr>
                                      <p:to>
                                        <p:strVal val="visible"/>
                                      </p:to>
                                    </p:set>
                                    <p:anim calcmode="lin" valueType="num">
                                      <p:cBhvr>
                                        <p:cTn id="7" dur="750" fill="hold"/>
                                        <p:tgtEl>
                                          <p:spTgt spid="4102"/>
                                        </p:tgtEl>
                                        <p:attrNameLst>
                                          <p:attrName>ppt_w</p:attrName>
                                        </p:attrNameLst>
                                      </p:cBhvr>
                                      <p:tavLst>
                                        <p:tav tm="0">
                                          <p:val>
                                            <p:fltVal val="0"/>
                                          </p:val>
                                        </p:tav>
                                        <p:tav tm="100000">
                                          <p:val>
                                            <p:strVal val="#ppt_w"/>
                                          </p:val>
                                        </p:tav>
                                      </p:tavLst>
                                    </p:anim>
                                    <p:anim calcmode="lin" valueType="num">
                                      <p:cBhvr>
                                        <p:cTn id="8" dur="750" fill="hold"/>
                                        <p:tgtEl>
                                          <p:spTgt spid="4102"/>
                                        </p:tgtEl>
                                        <p:attrNameLst>
                                          <p:attrName>ppt_h</p:attrName>
                                        </p:attrNameLst>
                                      </p:cBhvr>
                                      <p:tavLst>
                                        <p:tav tm="0">
                                          <p:val>
                                            <p:fltVal val="0"/>
                                          </p:val>
                                        </p:tav>
                                        <p:tav tm="100000">
                                          <p:val>
                                            <p:strVal val="#ppt_h"/>
                                          </p:val>
                                        </p:tav>
                                      </p:tavLst>
                                    </p:anim>
                                    <p:anim calcmode="lin" valueType="num">
                                      <p:cBhvr>
                                        <p:cTn id="9" dur="750" fill="hold"/>
                                        <p:tgtEl>
                                          <p:spTgt spid="4102"/>
                                        </p:tgtEl>
                                        <p:attrNameLst>
                                          <p:attrName>ppt_x</p:attrName>
                                        </p:attrNameLst>
                                      </p:cBhvr>
                                      <p:tavLst>
                                        <p:tav tm="0" fmla="#ppt_x+(cos(-2*pi*(1-$))*-#ppt_x-sin(-2*pi*(1-$))*(1-#ppt_y))*(1-$)">
                                          <p:val>
                                            <p:fltVal val="0"/>
                                          </p:val>
                                        </p:tav>
                                        <p:tav tm="100000">
                                          <p:val>
                                            <p:fltVal val="1"/>
                                          </p:val>
                                        </p:tav>
                                      </p:tavLst>
                                    </p:anim>
                                    <p:anim calcmode="lin" valueType="num">
                                      <p:cBhvr>
                                        <p:cTn id="10" dur="750" fill="hold"/>
                                        <p:tgtEl>
                                          <p:spTgt spid="410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fld id="{9CDBC15F-3D43-493D-B619-A1F7DC2C04C5}" type="slidenum">
              <a:rPr lang="en-US"/>
              <a:pPr/>
              <a:t>8</a:t>
            </a:fld>
            <a:endParaRPr lang="en-US"/>
          </a:p>
        </p:txBody>
      </p:sp>
      <p:sp>
        <p:nvSpPr>
          <p:cNvPr id="48130" name="Rectangle 2"/>
          <p:cNvSpPr>
            <a:spLocks noGrp="1" noChangeArrowheads="1"/>
          </p:cNvSpPr>
          <p:nvPr>
            <p:ph type="title"/>
          </p:nvPr>
        </p:nvSpPr>
        <p:spPr>
          <a:xfrm>
            <a:off x="1676400" y="609600"/>
            <a:ext cx="6096000" cy="1143000"/>
          </a:xfrm>
        </p:spPr>
        <p:txBody>
          <a:bodyPr/>
          <a:lstStyle/>
          <a:p>
            <a:pPr algn="ctr" eaLnBrk="1" hangingPunct="1"/>
            <a:r>
              <a:rPr lang="en-US" smtClean="0"/>
              <a:t>WHY WAS FEUDALISM NECESSARY?</a:t>
            </a:r>
          </a:p>
        </p:txBody>
      </p:sp>
      <p:sp>
        <p:nvSpPr>
          <p:cNvPr id="4100" name="Rectangle 3"/>
          <p:cNvSpPr>
            <a:spLocks noGrp="1" noChangeArrowheads="1"/>
          </p:cNvSpPr>
          <p:nvPr>
            <p:ph type="body" idx="1"/>
          </p:nvPr>
        </p:nvSpPr>
        <p:spPr>
          <a:xfrm>
            <a:off x="-1066800" y="1981200"/>
            <a:ext cx="304800" cy="4114800"/>
          </a:xfrm>
        </p:spPr>
        <p:txBody>
          <a:bodyPr/>
          <a:lstStyle/>
          <a:p>
            <a:pPr eaLnBrk="1" hangingPunct="1">
              <a:buFont typeface="Wingdings" pitchFamily="2" charset="2"/>
              <a:buNone/>
            </a:pPr>
            <a:endParaRPr lang="en-US" smtClean="0"/>
          </a:p>
          <a:p>
            <a:pPr eaLnBrk="1" hangingPunct="1"/>
            <a:endParaRPr lang="en-US" smtClean="0"/>
          </a:p>
          <a:p>
            <a:pPr eaLnBrk="1" hangingPunct="1"/>
            <a:endParaRPr lang="en-US" sz="3600" smtClean="0">
              <a:solidFill>
                <a:schemeClr val="bg2"/>
              </a:solidFill>
            </a:endParaRPr>
          </a:p>
        </p:txBody>
      </p:sp>
      <p:sp>
        <p:nvSpPr>
          <p:cNvPr id="4101" name="Text Box 4"/>
          <p:cNvSpPr txBox="1">
            <a:spLocks noChangeArrowheads="1"/>
          </p:cNvSpPr>
          <p:nvPr/>
        </p:nvSpPr>
        <p:spPr bwMode="auto">
          <a:xfrm flipH="1" flipV="1">
            <a:off x="-1219200" y="3048000"/>
            <a:ext cx="184150" cy="823913"/>
          </a:xfrm>
          <a:prstGeom prst="rect">
            <a:avLst/>
          </a:prstGeom>
          <a:noFill/>
          <a:ln w="9525">
            <a:noFill/>
            <a:miter lim="800000"/>
            <a:headEnd/>
            <a:tailEnd/>
          </a:ln>
          <a:effectLst/>
        </p:spPr>
        <p:txBody>
          <a:bodyPr rot="10800000">
            <a:spAutoFit/>
          </a:bodyPr>
          <a:lstStyle/>
          <a:p>
            <a:pPr algn="ctr">
              <a:spcBef>
                <a:spcPct val="50000"/>
              </a:spcBef>
            </a:pPr>
            <a:endParaRPr lang="en-US" sz="4800">
              <a:solidFill>
                <a:schemeClr val="bg2"/>
              </a:solidFill>
            </a:endParaRPr>
          </a:p>
        </p:txBody>
      </p:sp>
      <p:pic>
        <p:nvPicPr>
          <p:cNvPr id="48137" name="Picture 9" descr="j0078622"/>
          <p:cNvPicPr>
            <a:picLocks noChangeAspect="1" noChangeArrowheads="1"/>
          </p:cNvPicPr>
          <p:nvPr/>
        </p:nvPicPr>
        <p:blipFill>
          <a:blip r:embed="rId3"/>
          <a:srcRect/>
          <a:stretch>
            <a:fillRect/>
          </a:stretch>
        </p:blipFill>
        <p:spPr bwMode="auto">
          <a:xfrm>
            <a:off x="1295400" y="1981200"/>
            <a:ext cx="1857375" cy="3995738"/>
          </a:xfrm>
          <a:prstGeom prst="rect">
            <a:avLst/>
          </a:prstGeom>
          <a:noFill/>
          <a:ln w="9525">
            <a:noFill/>
            <a:miter lim="800000"/>
            <a:headEnd/>
            <a:tailEnd/>
          </a:ln>
        </p:spPr>
      </p:pic>
      <p:pic>
        <p:nvPicPr>
          <p:cNvPr id="48138" name="Picture 10" descr="j0078711"/>
          <p:cNvPicPr>
            <a:picLocks noChangeAspect="1" noChangeArrowheads="1"/>
          </p:cNvPicPr>
          <p:nvPr/>
        </p:nvPicPr>
        <p:blipFill>
          <a:blip r:embed="rId4"/>
          <a:srcRect/>
          <a:stretch>
            <a:fillRect/>
          </a:stretch>
        </p:blipFill>
        <p:spPr bwMode="auto">
          <a:xfrm>
            <a:off x="6705600" y="2057400"/>
            <a:ext cx="1622425" cy="3933825"/>
          </a:xfrm>
          <a:prstGeom prst="rect">
            <a:avLst/>
          </a:prstGeom>
          <a:noFill/>
          <a:ln w="9525">
            <a:noFill/>
            <a:miter lim="800000"/>
            <a:headEnd/>
            <a:tailEnd/>
          </a:ln>
        </p:spPr>
      </p:pic>
      <p:pic>
        <p:nvPicPr>
          <p:cNvPr id="48139" name="Picture 11" descr="bl00678_"/>
          <p:cNvPicPr>
            <a:picLocks noChangeAspect="1" noChangeArrowheads="1"/>
          </p:cNvPicPr>
          <p:nvPr/>
        </p:nvPicPr>
        <p:blipFill>
          <a:blip r:embed="rId5"/>
          <a:srcRect/>
          <a:stretch>
            <a:fillRect/>
          </a:stretch>
        </p:blipFill>
        <p:spPr bwMode="auto">
          <a:xfrm>
            <a:off x="3505200" y="3581400"/>
            <a:ext cx="2614613" cy="203041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additive="base">
                                        <p:cTn id="7" dur="500" fill="hold"/>
                                        <p:tgtEl>
                                          <p:spTgt spid="48130"/>
                                        </p:tgtEl>
                                        <p:attrNameLst>
                                          <p:attrName>ppt_x</p:attrName>
                                        </p:attrNameLst>
                                      </p:cBhvr>
                                      <p:tavLst>
                                        <p:tav tm="0">
                                          <p:val>
                                            <p:strVal val="#ppt_x"/>
                                          </p:val>
                                        </p:tav>
                                        <p:tav tm="100000">
                                          <p:val>
                                            <p:strVal val="#ppt_x"/>
                                          </p:val>
                                        </p:tav>
                                      </p:tavLst>
                                    </p:anim>
                                    <p:anim calcmode="lin" valueType="num">
                                      <p:cBhvr additive="base">
                                        <p:cTn id="8" dur="500" fill="hold"/>
                                        <p:tgtEl>
                                          <p:spTgt spid="4813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48139"/>
                                        </p:tgtEl>
                                        <p:attrNameLst>
                                          <p:attrName>style.visibility</p:attrName>
                                        </p:attrNameLst>
                                      </p:cBhvr>
                                      <p:to>
                                        <p:strVal val="visible"/>
                                      </p:to>
                                    </p:set>
                                    <p:animEffect transition="in" filter="dissolve">
                                      <p:cBhvr>
                                        <p:cTn id="12" dur="500"/>
                                        <p:tgtEl>
                                          <p:spTgt spid="48139"/>
                                        </p:tgtEl>
                                      </p:cBhvr>
                                    </p:animEffect>
                                  </p:childTnLst>
                                </p:cTn>
                              </p:par>
                            </p:childTnLst>
                          </p:cTn>
                        </p:par>
                        <p:par>
                          <p:cTn id="13" fill="hold" nodeType="afterGroup">
                            <p:stCondLst>
                              <p:cond delay="1000"/>
                            </p:stCondLst>
                            <p:childTnLst>
                              <p:par>
                                <p:cTn id="14" presetID="2" presetClass="entr" presetSubtype="8" fill="hold" nodeType="afterEffect">
                                  <p:stCondLst>
                                    <p:cond delay="0"/>
                                  </p:stCondLst>
                                  <p:childTnLst>
                                    <p:set>
                                      <p:cBhvr>
                                        <p:cTn id="15" dur="1" fill="hold">
                                          <p:stCondLst>
                                            <p:cond delay="0"/>
                                          </p:stCondLst>
                                        </p:cTn>
                                        <p:tgtEl>
                                          <p:spTgt spid="48137"/>
                                        </p:tgtEl>
                                        <p:attrNameLst>
                                          <p:attrName>style.visibility</p:attrName>
                                        </p:attrNameLst>
                                      </p:cBhvr>
                                      <p:to>
                                        <p:strVal val="visible"/>
                                      </p:to>
                                    </p:set>
                                    <p:anim calcmode="lin" valueType="num">
                                      <p:cBhvr additive="base">
                                        <p:cTn id="16" dur="500" fill="hold"/>
                                        <p:tgtEl>
                                          <p:spTgt spid="48137"/>
                                        </p:tgtEl>
                                        <p:attrNameLst>
                                          <p:attrName>ppt_x</p:attrName>
                                        </p:attrNameLst>
                                      </p:cBhvr>
                                      <p:tavLst>
                                        <p:tav tm="0">
                                          <p:val>
                                            <p:strVal val="0-#ppt_w/2"/>
                                          </p:val>
                                        </p:tav>
                                        <p:tav tm="100000">
                                          <p:val>
                                            <p:strVal val="#ppt_x"/>
                                          </p:val>
                                        </p:tav>
                                      </p:tavLst>
                                    </p:anim>
                                    <p:anim calcmode="lin" valueType="num">
                                      <p:cBhvr additive="base">
                                        <p:cTn id="17" dur="500" fill="hold"/>
                                        <p:tgtEl>
                                          <p:spTgt spid="48137"/>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500"/>
                            </p:stCondLst>
                            <p:childTnLst>
                              <p:par>
                                <p:cTn id="19" presetID="2" presetClass="entr" presetSubtype="2" fill="hold" nodeType="afterEffect">
                                  <p:stCondLst>
                                    <p:cond delay="0"/>
                                  </p:stCondLst>
                                  <p:childTnLst>
                                    <p:set>
                                      <p:cBhvr>
                                        <p:cTn id="20" dur="1" fill="hold">
                                          <p:stCondLst>
                                            <p:cond delay="0"/>
                                          </p:stCondLst>
                                        </p:cTn>
                                        <p:tgtEl>
                                          <p:spTgt spid="48138"/>
                                        </p:tgtEl>
                                        <p:attrNameLst>
                                          <p:attrName>style.visibility</p:attrName>
                                        </p:attrNameLst>
                                      </p:cBhvr>
                                      <p:to>
                                        <p:strVal val="visible"/>
                                      </p:to>
                                    </p:set>
                                    <p:anim calcmode="lin" valueType="num">
                                      <p:cBhvr additive="base">
                                        <p:cTn id="21" dur="500" fill="hold"/>
                                        <p:tgtEl>
                                          <p:spTgt spid="48138"/>
                                        </p:tgtEl>
                                        <p:attrNameLst>
                                          <p:attrName>ppt_x</p:attrName>
                                        </p:attrNameLst>
                                      </p:cBhvr>
                                      <p:tavLst>
                                        <p:tav tm="0">
                                          <p:val>
                                            <p:strVal val="1+#ppt_w/2"/>
                                          </p:val>
                                        </p:tav>
                                        <p:tav tm="100000">
                                          <p:val>
                                            <p:strVal val="#ppt_x"/>
                                          </p:val>
                                        </p:tav>
                                      </p:tavLst>
                                    </p:anim>
                                    <p:anim calcmode="lin" valueType="num">
                                      <p:cBhvr additive="base">
                                        <p:cTn id="22" dur="500" fill="hold"/>
                                        <p:tgtEl>
                                          <p:spTgt spid="481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Feudal Society Necessary</a:t>
            </a:r>
            <a:endParaRPr lang="en-US" dirty="0"/>
          </a:p>
        </p:txBody>
      </p:sp>
      <p:sp>
        <p:nvSpPr>
          <p:cNvPr id="3" name="Content Placeholder 2"/>
          <p:cNvSpPr>
            <a:spLocks noGrp="1"/>
          </p:cNvSpPr>
          <p:nvPr>
            <p:ph idx="1"/>
          </p:nvPr>
        </p:nvSpPr>
        <p:spPr/>
        <p:txBody>
          <a:bodyPr/>
          <a:lstStyle/>
          <a:p>
            <a:r>
              <a:rPr lang="en-US" dirty="0" smtClean="0"/>
              <a:t>After  Roman Empire collapsed, Europe had no strong central government</a:t>
            </a:r>
          </a:p>
          <a:p>
            <a:r>
              <a:rPr lang="en-US" dirty="0" smtClean="0"/>
              <a:t>Nobles needed people to protect estates</a:t>
            </a:r>
            <a:endParaRPr lang="en-US" dirty="0"/>
          </a:p>
        </p:txBody>
      </p:sp>
      <p:sp>
        <p:nvSpPr>
          <p:cNvPr id="4" name="Slide Number Placeholder 3"/>
          <p:cNvSpPr>
            <a:spLocks noGrp="1"/>
          </p:cNvSpPr>
          <p:nvPr>
            <p:ph type="sldNum" sz="quarter" idx="12"/>
          </p:nvPr>
        </p:nvSpPr>
        <p:spPr/>
        <p:txBody>
          <a:bodyPr/>
          <a:lstStyle/>
          <a:p>
            <a:fld id="{CAD8A112-2AEB-4CEF-8B87-981A5F4D630F}" type="slidenum">
              <a:rPr lang="en-US" smtClean="0"/>
              <a:pPr/>
              <a:t>9</a:t>
            </a:fld>
            <a:endParaRPr lang="en-US"/>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Generic">
  <a:themeElements>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Office\Templates\1033\Generic.pot</Template>
  <TotalTime>1799</TotalTime>
  <Words>1613</Words>
  <Application>Microsoft Office PowerPoint</Application>
  <PresentationFormat>On-screen Show (4:3)</PresentationFormat>
  <Paragraphs>211</Paragraphs>
  <Slides>19</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Generic</vt:lpstr>
      <vt:lpstr>ClipArt</vt:lpstr>
      <vt:lpstr>Middle Ages</vt:lpstr>
      <vt:lpstr>Middle Ages</vt:lpstr>
      <vt:lpstr>Fall of Rome / Middle Ages</vt:lpstr>
      <vt:lpstr>The Roman Empire (in red)</vt:lpstr>
      <vt:lpstr>Slide 5</vt:lpstr>
      <vt:lpstr>What is a Knight?</vt:lpstr>
      <vt:lpstr>Feudal Society </vt:lpstr>
      <vt:lpstr>WHY WAS FEUDALISM NECESSARY?</vt:lpstr>
      <vt:lpstr>Feudal Society Necessary</vt:lpstr>
      <vt:lpstr> Serfs and Village Life</vt:lpstr>
      <vt:lpstr>Workers on the Manor</vt:lpstr>
      <vt:lpstr>Relationship Between Lords and Vassals</vt:lpstr>
      <vt:lpstr>CONSTRUCTING THE   PYRAMID OR POWER</vt:lpstr>
      <vt:lpstr>CONSTRUCTING THE PYRAMID OF POWER</vt:lpstr>
      <vt:lpstr>CONSTRUCTING THE PYRAMID OF POWER</vt:lpstr>
      <vt:lpstr>CONSTRUCTING THE PYRAMID OF POWER</vt:lpstr>
      <vt:lpstr>CONSTRUCTING THE PYRAMID OF POWER</vt:lpstr>
      <vt:lpstr> Some Important Historical Events: </vt:lpstr>
      <vt:lpstr>Plague/Black Death: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dc:creator>
  <cp:lastModifiedBy>pete</cp:lastModifiedBy>
  <cp:revision>83</cp:revision>
  <cp:lastPrinted>1601-01-01T00:00:00Z</cp:lastPrinted>
  <dcterms:created xsi:type="dcterms:W3CDTF">1601-01-01T00:00:00Z</dcterms:created>
  <dcterms:modified xsi:type="dcterms:W3CDTF">2014-02-24T15:07:02Z</dcterms:modified>
</cp:coreProperties>
</file>